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61" r:id="rId5"/>
    <p:sldId id="328" r:id="rId6"/>
    <p:sldId id="266" r:id="rId7"/>
    <p:sldId id="267" r:id="rId8"/>
    <p:sldId id="268" r:id="rId9"/>
    <p:sldId id="270" r:id="rId10"/>
    <p:sldId id="271" r:id="rId11"/>
    <p:sldId id="283" r:id="rId12"/>
    <p:sldId id="284" r:id="rId13"/>
    <p:sldId id="285" r:id="rId14"/>
    <p:sldId id="286" r:id="rId15"/>
    <p:sldId id="291" r:id="rId16"/>
    <p:sldId id="292" r:id="rId17"/>
    <p:sldId id="339" r:id="rId18"/>
    <p:sldId id="303" r:id="rId19"/>
    <p:sldId id="304" r:id="rId20"/>
    <p:sldId id="305" r:id="rId21"/>
    <p:sldId id="306" r:id="rId22"/>
    <p:sldId id="308" r:id="rId23"/>
    <p:sldId id="310" r:id="rId24"/>
    <p:sldId id="311" r:id="rId25"/>
    <p:sldId id="312" r:id="rId26"/>
    <p:sldId id="313" r:id="rId27"/>
    <p:sldId id="314" r:id="rId28"/>
    <p:sldId id="315" r:id="rId29"/>
    <p:sldId id="316" r:id="rId30"/>
    <p:sldId id="318" r:id="rId31"/>
    <p:sldId id="319" r:id="rId32"/>
    <p:sldId id="320" r:id="rId33"/>
    <p:sldId id="321" r:id="rId34"/>
    <p:sldId id="322" r:id="rId35"/>
    <p:sldId id="325" r:id="rId3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0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A23720DD-5B6D-40BF-8493-A6B52D484E6B}" type="datetimeFigureOut">
              <a:rPr lang="tr-TR" smtClean="0"/>
              <a:pPr/>
              <a:t>09.09.2025</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F302176B-0E47-46AC-8F43-DAB4B8A37D06}"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23720DD-5B6D-40BF-8493-A6B52D484E6B}" type="datetimeFigureOut">
              <a:rPr lang="tr-TR" smtClean="0"/>
              <a:pPr/>
              <a:t>09.09.2025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23720DD-5B6D-40BF-8493-A6B52D484E6B}" type="datetimeFigureOut">
              <a:rPr lang="tr-TR" smtClean="0"/>
              <a:pPr/>
              <a:t>09.09.2025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A23720DD-5B6D-40BF-8493-A6B52D484E6B}" type="datetimeFigureOut">
              <a:rPr lang="tr-TR" smtClean="0"/>
              <a:pPr/>
              <a:t>09.09.2025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09.09.2025</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F302176B-0E47-46AC-8F43-DAB4B8A37D06}"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A23720DD-5B6D-40BF-8493-A6B52D484E6B}" type="datetimeFigureOut">
              <a:rPr lang="tr-TR" smtClean="0"/>
              <a:pPr/>
              <a:t>09.09.2025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A23720DD-5B6D-40BF-8493-A6B52D484E6B}" type="datetimeFigureOut">
              <a:rPr lang="tr-TR" smtClean="0"/>
              <a:pPr/>
              <a:t>09.09.2025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A23720DD-5B6D-40BF-8493-A6B52D484E6B}" type="datetimeFigureOut">
              <a:rPr lang="tr-TR" smtClean="0"/>
              <a:pPr/>
              <a:t>09.09.2025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pPr/>
              <a:t>09.09.2025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09.09.2025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09.09.2025</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F302176B-0E47-46AC-8F43-DAB4B8A37D06}"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23720DD-5B6D-40BF-8493-A6B52D484E6B}" type="datetimeFigureOut">
              <a:rPr lang="tr-TR" smtClean="0"/>
              <a:pPr/>
              <a:t>09.09.2025</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533400" y="692696"/>
            <a:ext cx="7854696" cy="6048672"/>
          </a:xfrm>
          <a:solidFill>
            <a:schemeClr val="bg1"/>
          </a:solidFill>
          <a:ln>
            <a:solidFill>
              <a:schemeClr val="bg1"/>
            </a:solidFill>
          </a:ln>
        </p:spPr>
        <p:txBody>
          <a:bodyPr>
            <a:normAutofit/>
          </a:bodyPr>
          <a:lstStyle/>
          <a:p>
            <a:pPr algn="ctr"/>
            <a:r>
              <a:rPr lang="tr-TR" sz="4400" b="1" dirty="0" smtClean="0">
                <a:solidFill>
                  <a:schemeClr val="tx1"/>
                </a:solidFill>
                <a:effectLst>
                  <a:outerShdw blurRad="38100" dist="38100" dir="2700000" algn="tl">
                    <a:srgbClr val="C0C0C0"/>
                  </a:outerShdw>
                </a:effectLst>
                <a:cs typeface="Courier New" pitchFamily="49" charset="0"/>
              </a:rPr>
              <a:t>MEHMET ARİF TÜRKTAŞ ANADOLU LİSESİ</a:t>
            </a:r>
          </a:p>
          <a:p>
            <a:pPr algn="ctr"/>
            <a:endParaRPr lang="tr-TR" sz="4400" b="1" dirty="0">
              <a:solidFill>
                <a:schemeClr val="tx1"/>
              </a:solidFill>
              <a:effectLst>
                <a:outerShdw blurRad="38100" dist="38100" dir="2700000" algn="tl">
                  <a:srgbClr val="C0C0C0"/>
                </a:outerShdw>
              </a:effectLst>
              <a:highlight>
                <a:srgbClr val="00FF00"/>
              </a:highlight>
              <a:cs typeface="Courier New" pitchFamily="49" charset="0"/>
            </a:endParaRPr>
          </a:p>
          <a:p>
            <a:pPr algn="ctr"/>
            <a:r>
              <a:rPr lang="tr-TR" sz="4400" b="1" dirty="0" smtClean="0">
                <a:solidFill>
                  <a:srgbClr val="C00000"/>
                </a:solidFill>
                <a:effectLst>
                  <a:outerShdw blurRad="38100" dist="38100" dir="2700000" algn="tl">
                    <a:srgbClr val="C0C0C0"/>
                  </a:outerShdw>
                </a:effectLst>
                <a:highlight>
                  <a:srgbClr val="00FF00"/>
                </a:highlight>
              </a:rPr>
              <a:t>  </a:t>
            </a:r>
            <a:r>
              <a:rPr lang="tr-TR" sz="4400" b="1" dirty="0">
                <a:solidFill>
                  <a:schemeClr val="tx1"/>
                </a:solidFill>
                <a:effectLst>
                  <a:outerShdw blurRad="38100" dist="38100" dir="2700000" algn="tl">
                    <a:srgbClr val="C0C0C0"/>
                  </a:outerShdw>
                </a:effectLst>
                <a:cs typeface="Courier New" pitchFamily="49" charset="0"/>
              </a:rPr>
              <a:t>ORTAÖĞRETİM KURUMLARI YÖNETMELİĞİ  </a:t>
            </a:r>
            <a:endParaRPr lang="tr-TR" sz="4400" b="1" dirty="0" smtClean="0">
              <a:solidFill>
                <a:schemeClr val="tx1"/>
              </a:solidFill>
              <a:effectLst>
                <a:outerShdw blurRad="38100" dist="38100" dir="2700000" algn="tl">
                  <a:srgbClr val="C0C0C0"/>
                </a:outerShdw>
              </a:effectLst>
              <a:cs typeface="Courier New" pitchFamily="49" charset="0"/>
            </a:endParaRPr>
          </a:p>
          <a:p>
            <a:pPr algn="ctr"/>
            <a:r>
              <a:rPr lang="tr-TR" sz="4400" b="1" dirty="0" smtClean="0">
                <a:solidFill>
                  <a:schemeClr val="tx1"/>
                </a:solidFill>
                <a:effectLst>
                  <a:outerShdw blurRad="38100" dist="38100" dir="2700000" algn="tl">
                    <a:srgbClr val="C0C0C0"/>
                  </a:outerShdw>
                </a:effectLst>
                <a:cs typeface="Courier New" pitchFamily="49" charset="0"/>
              </a:rPr>
              <a:t>             </a:t>
            </a:r>
            <a:endParaRPr lang="tr-TR" sz="4400" b="1" dirty="0">
              <a:solidFill>
                <a:schemeClr val="tx1"/>
              </a:solidFill>
              <a:effectLst>
                <a:outerShdw blurRad="38100" dist="38100" dir="2700000" algn="tl">
                  <a:srgbClr val="C0C0C0"/>
                </a:outerShdw>
              </a:effectLst>
              <a:cs typeface="Courier New" pitchFamily="49" charset="0"/>
            </a:endParaRPr>
          </a:p>
          <a:p>
            <a:pPr algn="ctr"/>
            <a:r>
              <a:rPr lang="tr-TR" sz="4400" b="1" dirty="0">
                <a:solidFill>
                  <a:schemeClr val="tx1"/>
                </a:solidFill>
                <a:effectLst>
                  <a:outerShdw blurRad="38100" dist="38100" dir="2700000" algn="tl">
                    <a:srgbClr val="C0C0C0"/>
                  </a:outerShdw>
                </a:effectLst>
                <a:cs typeface="Courier New" pitchFamily="49" charset="0"/>
              </a:rPr>
              <a:t>(Sınıf Geçme, </a:t>
            </a:r>
            <a:r>
              <a:rPr lang="tr-TR" sz="4400" b="1" dirty="0" smtClean="0">
                <a:solidFill>
                  <a:schemeClr val="tx1"/>
                </a:solidFill>
                <a:effectLst>
                  <a:outerShdw blurRad="38100" dist="38100" dir="2700000" algn="tl">
                    <a:srgbClr val="C0C0C0"/>
                  </a:outerShdw>
                </a:effectLst>
                <a:cs typeface="Courier New" pitchFamily="49" charset="0"/>
              </a:rPr>
              <a:t>Sınav, </a:t>
            </a:r>
            <a:r>
              <a:rPr lang="tr-TR" sz="4400" b="1" dirty="0">
                <a:solidFill>
                  <a:schemeClr val="tx1"/>
                </a:solidFill>
                <a:effectLst>
                  <a:outerShdw blurRad="38100" dist="38100" dir="2700000" algn="tl">
                    <a:srgbClr val="C0C0C0"/>
                  </a:outerShdw>
                </a:effectLst>
                <a:cs typeface="Courier New" pitchFamily="49" charset="0"/>
              </a:rPr>
              <a:t>Ödül ve Disiplin Yönetmeliği)</a:t>
            </a:r>
          </a:p>
          <a:p>
            <a:pPr algn="ctr"/>
            <a:endParaRPr lang="tr-TR" sz="4400" dirty="0"/>
          </a:p>
        </p:txBody>
      </p:sp>
    </p:spTree>
    <p:extLst>
      <p:ext uri="{BB962C8B-B14F-4D97-AF65-F5344CB8AC3E}">
        <p14:creationId xmlns:p14="http://schemas.microsoft.com/office/powerpoint/2010/main" xmlns="" val="2289678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533400"/>
            <a:ext cx="8229600" cy="663352"/>
          </a:xfrm>
        </p:spPr>
        <p:txBody>
          <a:bodyPr>
            <a:normAutofit fontScale="90000"/>
          </a:bodyPr>
          <a:lstStyle/>
          <a:p>
            <a:pPr algn="ctr"/>
            <a:r>
              <a:rPr kumimoji="0" lang="tr-TR" sz="3600" b="1" i="0" u="none" strike="noStrike" kern="1200" cap="none" spc="0" normalizeH="0" baseline="0" noProof="0" dirty="0">
                <a:ln>
                  <a:noFill/>
                </a:ln>
                <a:solidFill>
                  <a:srgbClr val="FF0000"/>
                </a:solidFill>
                <a:effectLst/>
                <a:uLnTx/>
                <a:uFillTx/>
                <a:latin typeface="+mn-lt"/>
                <a:ea typeface="+mj-ea"/>
                <a:cs typeface="+mj-cs"/>
              </a:rPr>
              <a:t>Devam-devamsızlık ve ilişik kesme</a:t>
            </a:r>
            <a:endParaRPr lang="tr-TR" sz="4000" dirty="0">
              <a:latin typeface="+mn-lt"/>
            </a:endParaRPr>
          </a:p>
        </p:txBody>
      </p:sp>
      <p:sp>
        <p:nvSpPr>
          <p:cNvPr id="3" name="2 İçerik Yer Tutucusu"/>
          <p:cNvSpPr>
            <a:spLocks noGrp="1"/>
          </p:cNvSpPr>
          <p:nvPr>
            <p:ph sz="quarter" idx="1"/>
          </p:nvPr>
        </p:nvSpPr>
        <p:spPr>
          <a:xfrm>
            <a:off x="539552" y="1340768"/>
            <a:ext cx="7632848" cy="2808312"/>
          </a:xfrm>
        </p:spPr>
        <p:txBody>
          <a:bodyPr>
            <a:normAutofit/>
          </a:bodyPr>
          <a:lstStyle/>
          <a:p>
            <a:pPr marL="0" indent="0">
              <a:buNone/>
            </a:pPr>
            <a:r>
              <a:rPr lang="tr-TR" sz="2400" dirty="0" smtClean="0"/>
              <a:t>(4) </a:t>
            </a:r>
            <a:r>
              <a:rPr lang="tr-TR" sz="2400" dirty="0"/>
              <a:t>Devamsızlık </a:t>
            </a:r>
            <a:r>
              <a:rPr lang="tr-TR" sz="2400" dirty="0" smtClean="0"/>
              <a:t>süre 10 gün özürlü, 20 gün özürsüzdür</a:t>
            </a:r>
            <a:endParaRPr lang="tr-TR" sz="2400" dirty="0"/>
          </a:p>
          <a:p>
            <a:pPr marL="0" indent="0" algn="just">
              <a:buNone/>
            </a:pPr>
            <a:r>
              <a:rPr lang="tr-TR" sz="2400" dirty="0"/>
              <a:t>a) Devamsızlık süresi </a:t>
            </a:r>
            <a:r>
              <a:rPr lang="tr-TR" sz="2400" dirty="0" smtClean="0"/>
              <a:t>toplamda </a:t>
            </a:r>
            <a:r>
              <a:rPr lang="tr-TR" sz="2400" dirty="0"/>
              <a:t>30 günü aşan öğrenciler, ders puanları ne olursa olsun </a:t>
            </a:r>
            <a:r>
              <a:rPr lang="tr-TR" sz="2400" dirty="0" smtClean="0"/>
              <a:t>devamsızlıktan sınıfta kalmış sayılır.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852704"/>
          </a:xfrm>
        </p:spPr>
        <p:txBody>
          <a:bodyPr>
            <a:normAutofit/>
          </a:bodyPr>
          <a:lstStyle/>
          <a:p>
            <a:pPr algn="ctr"/>
            <a:r>
              <a:rPr lang="tr-TR" altLang="tr-TR" sz="4000" b="1" dirty="0">
                <a:solidFill>
                  <a:srgbClr val="FF0000"/>
                </a:solidFill>
                <a:latin typeface="+mn-lt"/>
              </a:rPr>
              <a:t>SINIF GEÇME</a:t>
            </a:r>
            <a:endParaRPr lang="tr-TR" sz="4000" b="1" dirty="0">
              <a:latin typeface="+mn-lt"/>
            </a:endParaRPr>
          </a:p>
        </p:txBody>
      </p:sp>
      <p:sp>
        <p:nvSpPr>
          <p:cNvPr id="3" name="2 İçerik Yer Tutucusu"/>
          <p:cNvSpPr>
            <a:spLocks noGrp="1"/>
          </p:cNvSpPr>
          <p:nvPr>
            <p:ph sz="quarter" idx="1"/>
          </p:nvPr>
        </p:nvSpPr>
        <p:spPr>
          <a:xfrm>
            <a:off x="457200" y="1556792"/>
            <a:ext cx="8229600" cy="4767808"/>
          </a:xfrm>
        </p:spPr>
        <p:txBody>
          <a:bodyPr/>
          <a:lstStyle/>
          <a:p>
            <a:pPr algn="just">
              <a:buFont typeface="Wingdings" pitchFamily="2" charset="2"/>
              <a:buNone/>
              <a:defRPr/>
            </a:pPr>
            <a:r>
              <a:rPr lang="tr-TR" sz="2800" dirty="0">
                <a:latin typeface="Comic Sans MS" pitchFamily="66" charset="0"/>
              </a:rPr>
              <a:t>   </a:t>
            </a:r>
            <a:r>
              <a:rPr lang="tr-TR" sz="2800" dirty="0"/>
              <a:t>Öğrenci başarısını ölçme ve değerlendirmede 100’lük puan sistemi kullanılır.</a:t>
            </a:r>
          </a:p>
          <a:p>
            <a:pPr algn="just">
              <a:buFont typeface="Wingdings" pitchFamily="2" charset="2"/>
              <a:buNone/>
              <a:defRPr/>
            </a:pPr>
            <a:r>
              <a:rPr lang="tr-TR" sz="2800" dirty="0"/>
              <a:t>   Sınav, performans ve projeler </a:t>
            </a:r>
            <a:r>
              <a:rPr lang="pl-PL" sz="2800" dirty="0"/>
              <a:t>ile uygulamalar, 100 tam puan</a:t>
            </a:r>
            <a:r>
              <a:rPr lang="tr-TR" sz="2800" dirty="0"/>
              <a:t> üzerinden değerlendirilir.</a:t>
            </a:r>
          </a:p>
          <a:p>
            <a:pPr algn="just">
              <a:buFont typeface="Wingdings" pitchFamily="2" charset="2"/>
              <a:buNone/>
              <a:defRPr/>
            </a:pPr>
            <a:r>
              <a:rPr lang="tr-TR" sz="2800" dirty="0"/>
              <a:t>   Değerlendirme sonuçları, not çizelgelerine puan olarak yazılır</a:t>
            </a:r>
            <a:endParaRPr lang="tr-TR" sz="2800" dirty="0">
              <a:solidFill>
                <a:srgbClr val="000000"/>
              </a:solidFill>
              <a:effectLst>
                <a:outerShdw blurRad="38100" dist="38100" dir="2700000" algn="tl">
                  <a:srgbClr val="C0C0C0"/>
                </a:outerShdw>
              </a:effectLst>
            </a:endParaRP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780696"/>
          </a:xfrm>
        </p:spPr>
        <p:txBody>
          <a:bodyPr>
            <a:noAutofit/>
          </a:bodyPr>
          <a:lstStyle/>
          <a:p>
            <a:pPr algn="ctr"/>
            <a:r>
              <a:rPr lang="tr-TR" sz="5400" b="1" dirty="0">
                <a:solidFill>
                  <a:srgbClr val="FF0000"/>
                </a:solidFill>
                <a:latin typeface="+mn-lt"/>
              </a:rPr>
              <a:t>Not Sistemi</a:t>
            </a:r>
          </a:p>
        </p:txBody>
      </p:sp>
      <p:sp>
        <p:nvSpPr>
          <p:cNvPr id="3" name="2 İçerik Yer Tutucusu"/>
          <p:cNvSpPr>
            <a:spLocks noGrp="1"/>
          </p:cNvSpPr>
          <p:nvPr>
            <p:ph sz="quarter" idx="1"/>
          </p:nvPr>
        </p:nvSpPr>
        <p:spPr>
          <a:xfrm>
            <a:off x="457200" y="1772816"/>
            <a:ext cx="8229600" cy="4551784"/>
          </a:xfrm>
        </p:spPr>
        <p:txBody>
          <a:bodyPr/>
          <a:lstStyle/>
          <a:p>
            <a:pPr>
              <a:buFont typeface="Wingdings" pitchFamily="2" charset="2"/>
              <a:buNone/>
              <a:defRPr/>
            </a:pPr>
            <a:r>
              <a:rPr lang="tr-TR" b="1" dirty="0"/>
              <a:t>    Puan değerleri ve dereceleri aşağıdaki</a:t>
            </a:r>
          </a:p>
          <a:p>
            <a:pPr marL="0" indent="0">
              <a:buFont typeface="Wingdings" pitchFamily="2" charset="2"/>
              <a:buNone/>
              <a:defRPr/>
            </a:pPr>
            <a:r>
              <a:rPr lang="tr-TR" b="1" dirty="0"/>
              <a:t>gibidir.</a:t>
            </a:r>
          </a:p>
          <a:p>
            <a:pPr>
              <a:buFont typeface="Wingdings" pitchFamily="2" charset="2"/>
              <a:buNone/>
              <a:defRPr/>
            </a:pPr>
            <a:r>
              <a:rPr lang="tr-TR" b="1" dirty="0"/>
              <a:t>     Puan        Derece</a:t>
            </a:r>
          </a:p>
          <a:p>
            <a:pPr>
              <a:buFont typeface="Wingdings" pitchFamily="2" charset="2"/>
              <a:buNone/>
              <a:defRPr/>
            </a:pPr>
            <a:r>
              <a:rPr lang="tr-TR" b="1" dirty="0"/>
              <a:t>    85,00-100: Pekiyi</a:t>
            </a:r>
          </a:p>
          <a:p>
            <a:pPr>
              <a:buFont typeface="Wingdings" pitchFamily="2" charset="2"/>
              <a:buNone/>
              <a:defRPr/>
            </a:pPr>
            <a:r>
              <a:rPr lang="tr-TR" b="1" dirty="0"/>
              <a:t>    70,00-84,99: İyi</a:t>
            </a:r>
          </a:p>
          <a:p>
            <a:pPr>
              <a:buFont typeface="Wingdings" pitchFamily="2" charset="2"/>
              <a:buNone/>
              <a:defRPr/>
            </a:pPr>
            <a:r>
              <a:rPr lang="tr-TR" b="1" dirty="0"/>
              <a:t>    60,00-69,99: Orta</a:t>
            </a:r>
          </a:p>
          <a:p>
            <a:pPr>
              <a:buFont typeface="Wingdings" pitchFamily="2" charset="2"/>
              <a:buNone/>
              <a:defRPr/>
            </a:pPr>
            <a:r>
              <a:rPr lang="tr-TR" b="1" dirty="0"/>
              <a:t>    50,00-59,99: Geçer </a:t>
            </a:r>
          </a:p>
          <a:p>
            <a:pPr>
              <a:buFont typeface="Wingdings" pitchFamily="2" charset="2"/>
              <a:buNone/>
              <a:defRPr/>
            </a:pPr>
            <a:r>
              <a:rPr lang="tr-TR" b="1" dirty="0"/>
              <a:t>    0-49,99: Geçmez</a:t>
            </a:r>
            <a:endParaRPr lang="tr-TR" b="1" dirty="0">
              <a:solidFill>
                <a:srgbClr val="000000"/>
              </a:solidFill>
              <a:effectLst>
                <a:outerShdw blurRad="38100" dist="38100" dir="2700000" algn="tl">
                  <a:srgbClr val="C0C0C0"/>
                </a:outerShdw>
              </a:effectLst>
            </a:endParaRP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33400"/>
            <a:ext cx="8229600" cy="807368"/>
          </a:xfrm>
        </p:spPr>
        <p:txBody>
          <a:bodyPr>
            <a:normAutofit fontScale="90000"/>
          </a:bodyPr>
          <a:lstStyle/>
          <a:p>
            <a:pPr algn="ctr"/>
            <a:r>
              <a:rPr lang="tr-TR" sz="4400" dirty="0">
                <a:solidFill>
                  <a:srgbClr val="FF0000"/>
                </a:solidFill>
                <a:latin typeface="+mn-lt"/>
              </a:rPr>
              <a:t>Takdir - Teşekkür</a:t>
            </a:r>
            <a:endParaRPr lang="tr-TR" sz="4400" dirty="0">
              <a:latin typeface="+mn-lt"/>
            </a:endParaRPr>
          </a:p>
        </p:txBody>
      </p:sp>
      <p:sp>
        <p:nvSpPr>
          <p:cNvPr id="3" name="2 İçerik Yer Tutucusu"/>
          <p:cNvSpPr>
            <a:spLocks noGrp="1"/>
          </p:cNvSpPr>
          <p:nvPr>
            <p:ph sz="quarter" idx="1"/>
          </p:nvPr>
        </p:nvSpPr>
        <p:spPr>
          <a:xfrm>
            <a:off x="457200" y="1484784"/>
            <a:ext cx="8229600" cy="4839816"/>
          </a:xfrm>
        </p:spPr>
        <p:txBody>
          <a:bodyPr>
            <a:normAutofit/>
          </a:bodyPr>
          <a:lstStyle/>
          <a:p>
            <a:pPr>
              <a:buFont typeface="Wingdings" pitchFamily="2" charset="2"/>
              <a:buNone/>
              <a:defRPr/>
            </a:pPr>
            <a:r>
              <a:rPr lang="tr-TR" sz="2800" dirty="0"/>
              <a:t>Öğrenci </a:t>
            </a:r>
            <a:endParaRPr lang="tr-TR" sz="2800" dirty="0" smtClean="0"/>
          </a:p>
          <a:p>
            <a:pPr>
              <a:buFont typeface="Wingdings" pitchFamily="2" charset="2"/>
              <a:buNone/>
              <a:defRPr/>
            </a:pPr>
            <a:r>
              <a:rPr lang="tr-TR" sz="2800" dirty="0" smtClean="0"/>
              <a:t>a</a:t>
            </a:r>
            <a:r>
              <a:rPr lang="tr-TR" sz="2800" dirty="0"/>
              <a:t>) 70.00-84.99 arasındakileri </a:t>
            </a:r>
            <a:r>
              <a:rPr lang="tr-TR" sz="2800" b="1" dirty="0"/>
              <a:t>Teşekkür belgesi,</a:t>
            </a:r>
          </a:p>
          <a:p>
            <a:pPr>
              <a:buFont typeface="Wingdings" pitchFamily="2" charset="2"/>
              <a:buNone/>
              <a:defRPr/>
            </a:pPr>
            <a:r>
              <a:rPr lang="tr-TR" sz="2800" dirty="0"/>
              <a:t>b) 85.00 ve daha yukarı olanları </a:t>
            </a:r>
            <a:r>
              <a:rPr lang="tr-TR" sz="2800" b="1" dirty="0"/>
              <a:t>Takdir belgesi </a:t>
            </a:r>
            <a:r>
              <a:rPr lang="tr-TR" sz="2800" dirty="0" smtClean="0"/>
              <a:t>ile ödüllendirir</a:t>
            </a:r>
            <a:r>
              <a:rPr lang="tr-TR" sz="2800" dirty="0"/>
              <a:t>.</a:t>
            </a:r>
          </a:p>
          <a:p>
            <a:pPr marL="0" indent="0">
              <a:buNone/>
            </a:pPr>
            <a:r>
              <a:rPr lang="tr-TR" sz="2800" dirty="0"/>
              <a:t>c) Ortaöğrenim süresince en az üç öğretim yılının bütün döneminde takdir belgesi alanları </a:t>
            </a:r>
            <a:r>
              <a:rPr lang="tr-TR" sz="2800" b="1" dirty="0"/>
              <a:t>üstün başarı belgesi </a:t>
            </a:r>
            <a:r>
              <a:rPr lang="tr-TR" sz="2800" dirty="0"/>
              <a:t>ile ödüllendirir.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778098"/>
          </a:xfrm>
        </p:spPr>
        <p:txBody>
          <a:bodyPr>
            <a:normAutofit/>
          </a:bodyPr>
          <a:lstStyle/>
          <a:p>
            <a:pPr algn="ctr"/>
            <a:r>
              <a:rPr lang="tr-TR" altLang="tr-TR" b="1" dirty="0">
                <a:solidFill>
                  <a:srgbClr val="FF0000"/>
                </a:solidFill>
                <a:latin typeface="+mn-lt"/>
              </a:rPr>
              <a:t>Mezuniyet Puanı</a:t>
            </a:r>
            <a:endParaRPr lang="tr-TR" dirty="0">
              <a:latin typeface="+mn-lt"/>
            </a:endParaRPr>
          </a:p>
        </p:txBody>
      </p:sp>
      <p:sp>
        <p:nvSpPr>
          <p:cNvPr id="3" name="2 İçerik Yer Tutucusu"/>
          <p:cNvSpPr>
            <a:spLocks noGrp="1"/>
          </p:cNvSpPr>
          <p:nvPr>
            <p:ph sz="quarter" idx="1"/>
          </p:nvPr>
        </p:nvSpPr>
        <p:spPr>
          <a:xfrm>
            <a:off x="683568" y="980728"/>
            <a:ext cx="7988424" cy="2269232"/>
          </a:xfrm>
        </p:spPr>
        <p:txBody>
          <a:bodyPr>
            <a:normAutofit/>
          </a:bodyPr>
          <a:lstStyle/>
          <a:p>
            <a:pPr algn="just">
              <a:buNone/>
            </a:pPr>
            <a:r>
              <a:rPr lang="tr-TR" altLang="tr-TR" sz="2800" b="1" dirty="0" smtClean="0">
                <a:latin typeface="Comic Sans MS" pitchFamily="66" charset="0"/>
              </a:rPr>
              <a:t>  </a:t>
            </a:r>
            <a:r>
              <a:rPr lang="tr-TR" altLang="tr-TR" sz="2800" dirty="0" smtClean="0"/>
              <a:t>Mezuniyet </a:t>
            </a:r>
            <a:r>
              <a:rPr lang="tr-TR" altLang="tr-TR" sz="2800" dirty="0"/>
              <a:t>puanı; </a:t>
            </a:r>
            <a:r>
              <a:rPr lang="tr-TR" altLang="tr-TR" sz="2800" dirty="0" smtClean="0"/>
              <a:t>9, 10, 11 </a:t>
            </a:r>
            <a:r>
              <a:rPr lang="tr-TR" altLang="tr-TR" sz="2800" dirty="0"/>
              <a:t>ve </a:t>
            </a:r>
            <a:r>
              <a:rPr lang="tr-TR" altLang="tr-TR" sz="2800" dirty="0" smtClean="0"/>
              <a:t>12. </a:t>
            </a:r>
            <a:r>
              <a:rPr lang="tr-TR" altLang="tr-TR" sz="2800" dirty="0"/>
              <a:t>sınıfların yılsonu başarı puanlarının aritmetik ortalamasıdır. Mezuniyet puanı hesaplanırken bölme işlemi, virgülden sonra dört basamak yürütülür</a:t>
            </a:r>
            <a:r>
              <a:rPr lang="tr-TR" altLang="tr-TR" sz="3200" dirty="0"/>
              <a:t>. </a:t>
            </a:r>
            <a:endParaRPr lang="tr-TR" sz="3200" dirty="0"/>
          </a:p>
        </p:txBody>
      </p:sp>
      <p:sp>
        <p:nvSpPr>
          <p:cNvPr id="4" name="3 Dikdörtgen"/>
          <p:cNvSpPr/>
          <p:nvPr/>
        </p:nvSpPr>
        <p:spPr>
          <a:xfrm>
            <a:off x="3059832" y="2564904"/>
            <a:ext cx="3312368" cy="1138773"/>
          </a:xfrm>
          <a:prstGeom prst="rect">
            <a:avLst/>
          </a:prstGeom>
        </p:spPr>
        <p:txBody>
          <a:bodyPr wrap="square">
            <a:spAutoFit/>
          </a:bodyPr>
          <a:lstStyle/>
          <a:p>
            <a:endParaRPr lang="tr-TR" altLang="tr-TR" b="1" dirty="0" smtClean="0">
              <a:solidFill>
                <a:srgbClr val="FF0000"/>
              </a:solidFill>
              <a:latin typeface="Comic Sans MS" pitchFamily="66" charset="0"/>
            </a:endParaRPr>
          </a:p>
          <a:p>
            <a:endParaRPr lang="tr-TR" altLang="tr-TR" b="1" dirty="0" smtClean="0">
              <a:solidFill>
                <a:srgbClr val="FF0000"/>
              </a:solidFill>
              <a:latin typeface="Comic Sans MS" pitchFamily="66" charset="0"/>
            </a:endParaRPr>
          </a:p>
          <a:p>
            <a:r>
              <a:rPr lang="tr-TR" altLang="tr-TR" sz="3200" b="1" dirty="0" smtClean="0">
                <a:solidFill>
                  <a:srgbClr val="FF0000"/>
                </a:solidFill>
              </a:rPr>
              <a:t>Okul Birinciliği</a:t>
            </a:r>
            <a:endParaRPr lang="tr-TR" sz="3200" dirty="0"/>
          </a:p>
        </p:txBody>
      </p:sp>
      <p:sp>
        <p:nvSpPr>
          <p:cNvPr id="5" name="4 Dikdörtgen"/>
          <p:cNvSpPr/>
          <p:nvPr/>
        </p:nvSpPr>
        <p:spPr>
          <a:xfrm>
            <a:off x="683568" y="3789040"/>
            <a:ext cx="8064896" cy="2246769"/>
          </a:xfrm>
          <a:prstGeom prst="rect">
            <a:avLst/>
          </a:prstGeom>
        </p:spPr>
        <p:txBody>
          <a:bodyPr wrap="square">
            <a:spAutoFit/>
          </a:bodyPr>
          <a:lstStyle/>
          <a:p>
            <a:pPr algn="just"/>
            <a:r>
              <a:rPr lang="tr-TR" sz="2800" dirty="0" smtClean="0"/>
              <a:t>Ders kesiminde, dört yıllık eğitim ve öğretim yılına ait mezuniyet puanı en yüksek olan öğrenci okul birincisi olarak tespit edilir. Ancak mezun olduğu ders yılının tamamını bulunduğu okulda okumayan öğrenciler okul birincisi olamaz. </a:t>
            </a:r>
            <a:endParaRPr lang="tr-T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32656"/>
            <a:ext cx="8229600" cy="1296144"/>
          </a:xfrm>
        </p:spPr>
        <p:txBody>
          <a:bodyPr>
            <a:noAutofit/>
          </a:bodyPr>
          <a:lstStyle/>
          <a:p>
            <a:pPr algn="ctr"/>
            <a:r>
              <a:rPr lang="tr-TR" sz="4400" b="1" dirty="0">
                <a:solidFill>
                  <a:srgbClr val="FF0000"/>
                </a:solidFill>
                <a:latin typeface="+mn-lt"/>
              </a:rPr>
              <a:t>Ders yılı sonunda herhangi bir dersten başarılı sayılma</a:t>
            </a:r>
            <a:endParaRPr lang="tr-TR" sz="4400" dirty="0">
              <a:latin typeface="+mn-lt"/>
            </a:endParaRPr>
          </a:p>
        </p:txBody>
      </p:sp>
      <p:sp>
        <p:nvSpPr>
          <p:cNvPr id="3" name="2 İçerik Yer Tutucusu"/>
          <p:cNvSpPr>
            <a:spLocks noGrp="1"/>
          </p:cNvSpPr>
          <p:nvPr>
            <p:ph sz="quarter" idx="1"/>
          </p:nvPr>
        </p:nvSpPr>
        <p:spPr>
          <a:xfrm>
            <a:off x="457200" y="1700808"/>
            <a:ext cx="8229600" cy="4623792"/>
          </a:xfrm>
        </p:spPr>
        <p:txBody>
          <a:bodyPr>
            <a:normAutofit/>
          </a:bodyPr>
          <a:lstStyle/>
          <a:p>
            <a:pPr algn="just">
              <a:buFont typeface="Wingdings" pitchFamily="2" charset="2"/>
              <a:buNone/>
              <a:defRPr/>
            </a:pPr>
            <a:r>
              <a:rPr lang="tr-TR" sz="2400" b="1" dirty="0">
                <a:latin typeface="Comic Sans MS" panose="030F0702030302020204" pitchFamily="66" charset="0"/>
              </a:rPr>
              <a:t>  </a:t>
            </a:r>
            <a:r>
              <a:rPr lang="tr-TR" sz="2400" dirty="0" smtClean="0"/>
              <a:t>Öğrencinin</a:t>
            </a:r>
            <a:r>
              <a:rPr lang="tr-TR" sz="2400" dirty="0"/>
              <a:t>, ders yılı sonunda herhangi bir dersten </a:t>
            </a:r>
            <a:r>
              <a:rPr lang="tr-TR" sz="2400" b="1" dirty="0"/>
              <a:t>başarılı</a:t>
            </a:r>
            <a:r>
              <a:rPr lang="tr-TR" sz="2400" dirty="0"/>
              <a:t> sayılabilmesi için;</a:t>
            </a:r>
          </a:p>
          <a:p>
            <a:pPr algn="just">
              <a:buFont typeface="Wingdings" pitchFamily="2" charset="2"/>
              <a:buNone/>
              <a:defRPr/>
            </a:pPr>
            <a:r>
              <a:rPr lang="tr-TR" sz="2400" dirty="0" smtClean="0"/>
              <a:t>    İki </a:t>
            </a:r>
            <a:r>
              <a:rPr lang="tr-TR" sz="2400" dirty="0"/>
              <a:t>dönem puanının aritmetik ortalamasının </a:t>
            </a:r>
            <a:r>
              <a:rPr lang="tr-TR" sz="2400" b="1" dirty="0"/>
              <a:t>en az 50 </a:t>
            </a:r>
            <a:r>
              <a:rPr lang="tr-TR" sz="2400" dirty="0"/>
              <a:t>veya birinci dönem puanı ne olursa olsun </a:t>
            </a:r>
            <a:r>
              <a:rPr lang="tr-TR" sz="2400" b="1" dirty="0"/>
              <a:t>ikinci dönem puanının en az 70 </a:t>
            </a:r>
            <a:r>
              <a:rPr lang="tr-TR" sz="2400" dirty="0"/>
              <a:t>olması gerekir.</a:t>
            </a:r>
          </a:p>
          <a:p>
            <a:pPr algn="just">
              <a:buFont typeface="Wingdings" pitchFamily="2" charset="2"/>
              <a:buNone/>
              <a:defRPr/>
            </a:pP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32656"/>
            <a:ext cx="8229600" cy="792088"/>
          </a:xfrm>
        </p:spPr>
        <p:txBody>
          <a:bodyPr>
            <a:normAutofit fontScale="90000"/>
          </a:bodyPr>
          <a:lstStyle/>
          <a:p>
            <a:pPr algn="ctr"/>
            <a:r>
              <a:rPr lang="tr-TR" altLang="tr-TR" sz="4400" b="1" dirty="0">
                <a:solidFill>
                  <a:srgbClr val="FF0000"/>
                </a:solidFill>
                <a:latin typeface="+mn-lt"/>
              </a:rPr>
              <a:t>Doğrudan Sınıf Geçme</a:t>
            </a:r>
            <a:endParaRPr lang="tr-TR" sz="4400" dirty="0">
              <a:latin typeface="+mn-lt"/>
            </a:endParaRPr>
          </a:p>
        </p:txBody>
      </p:sp>
      <p:sp>
        <p:nvSpPr>
          <p:cNvPr id="3" name="2 İçerik Yer Tutucusu"/>
          <p:cNvSpPr>
            <a:spLocks noGrp="1"/>
          </p:cNvSpPr>
          <p:nvPr>
            <p:ph sz="quarter" idx="1"/>
          </p:nvPr>
        </p:nvSpPr>
        <p:spPr>
          <a:xfrm>
            <a:off x="457200" y="1268760"/>
            <a:ext cx="8229600" cy="5400600"/>
          </a:xfrm>
        </p:spPr>
        <p:txBody>
          <a:bodyPr>
            <a:normAutofit/>
          </a:bodyPr>
          <a:lstStyle/>
          <a:p>
            <a:pPr algn="just">
              <a:buFont typeface="Wingdings" pitchFamily="2" charset="2"/>
              <a:buNone/>
            </a:pPr>
            <a:r>
              <a:rPr lang="tr-TR" altLang="tr-TR" sz="2800" dirty="0" smtClean="0"/>
              <a:t>   Ders </a:t>
            </a:r>
            <a:r>
              <a:rPr lang="tr-TR" altLang="tr-TR" sz="2800" dirty="0"/>
              <a:t>yılı sonunda </a:t>
            </a:r>
            <a:r>
              <a:rPr lang="tr-TR" sz="2800" dirty="0"/>
              <a:t>her bir dersten iki dönem puanı </a:t>
            </a:r>
            <a:r>
              <a:rPr lang="tr-TR" sz="2800" dirty="0" smtClean="0"/>
              <a:t>bulunmak kaydıyla</a:t>
            </a:r>
            <a:r>
              <a:rPr lang="tr-TR" sz="2800" dirty="0"/>
              <a:t>; </a:t>
            </a:r>
            <a:endParaRPr lang="tr-TR" altLang="tr-TR" sz="2800" dirty="0"/>
          </a:p>
          <a:p>
            <a:pPr marL="0" indent="0" algn="just">
              <a:buNone/>
            </a:pPr>
            <a:r>
              <a:rPr lang="tr-TR" altLang="tr-TR" sz="2800" dirty="0"/>
              <a:t>a) Tüm derslerden başarılı olan, (</a:t>
            </a:r>
            <a:r>
              <a:rPr lang="tr-TR" altLang="tr-TR" sz="2800" b="1" dirty="0"/>
              <a:t>Tüm derslerden Yıl sonu Notu 50 ve Üzeri olanlar</a:t>
            </a:r>
            <a:r>
              <a:rPr lang="tr-TR" altLang="tr-TR" sz="2800" dirty="0"/>
              <a:t>)</a:t>
            </a:r>
          </a:p>
          <a:p>
            <a:pPr algn="just">
              <a:buNone/>
            </a:pPr>
            <a:r>
              <a:rPr lang="tr-TR" altLang="tr-TR" sz="2800" dirty="0"/>
              <a:t>b) Y</a:t>
            </a:r>
            <a:r>
              <a:rPr lang="tr-TR" sz="2800" dirty="0"/>
              <a:t>ıl sonu başarı puanı en az 50 olmak kaydıyla en fazla </a:t>
            </a:r>
            <a:r>
              <a:rPr lang="tr-TR" sz="2800" dirty="0" smtClean="0"/>
              <a:t>üç dersten </a:t>
            </a:r>
            <a:r>
              <a:rPr lang="tr-TR" sz="2800" dirty="0"/>
              <a:t>başarısız dersi bulunanlar doğrudan bir üst sınıfa geçebilecektir. </a:t>
            </a:r>
            <a:r>
              <a:rPr lang="tr-TR" sz="2800" dirty="0" smtClean="0"/>
              <a:t>Bu derslerden sorumlu geçerler daha sonra bu derslerden sorumluluk sınavına girmek zorundadırlar.</a:t>
            </a:r>
            <a:endParaRPr lang="tr-TR" sz="2800" dirty="0"/>
          </a:p>
          <a:p>
            <a:pPr>
              <a:buNone/>
            </a:pPr>
            <a:r>
              <a:rPr lang="tr-TR" sz="2800" dirty="0" smtClean="0"/>
              <a:t>    Ancak alt sınıflar da dâhil toplam 6 dersten fazla başarısız dersi bulunanlar sınıf tekrar eder.</a:t>
            </a:r>
            <a:endParaRPr lang="tr-T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404664"/>
            <a:ext cx="8229600" cy="936104"/>
          </a:xfrm>
        </p:spPr>
        <p:txBody>
          <a:bodyPr>
            <a:normAutofit/>
          </a:bodyPr>
          <a:lstStyle/>
          <a:p>
            <a:r>
              <a:rPr lang="tr-TR" sz="4400" b="1" dirty="0">
                <a:solidFill>
                  <a:srgbClr val="FF0000"/>
                </a:solidFill>
                <a:latin typeface="+mn-lt"/>
              </a:rPr>
              <a:t>Sınıf Tekrarı ve Öğrenim Hakkı</a:t>
            </a:r>
          </a:p>
        </p:txBody>
      </p:sp>
      <p:sp>
        <p:nvSpPr>
          <p:cNvPr id="3" name="İçerik Yer Tutucusu 2"/>
          <p:cNvSpPr>
            <a:spLocks noGrp="1"/>
          </p:cNvSpPr>
          <p:nvPr>
            <p:ph sz="quarter" idx="1"/>
          </p:nvPr>
        </p:nvSpPr>
        <p:spPr>
          <a:xfrm>
            <a:off x="457200" y="1484784"/>
            <a:ext cx="8229600" cy="4839816"/>
          </a:xfrm>
        </p:spPr>
        <p:txBody>
          <a:bodyPr>
            <a:normAutofit/>
          </a:bodyPr>
          <a:lstStyle/>
          <a:p>
            <a:pPr marL="0" indent="0" algn="just">
              <a:buNone/>
            </a:pPr>
            <a:r>
              <a:rPr lang="tr-TR" dirty="0" smtClean="0"/>
              <a:t>Öğrencilerden</a:t>
            </a:r>
            <a:r>
              <a:rPr lang="tr-TR" dirty="0"/>
              <a:t>; </a:t>
            </a:r>
          </a:p>
          <a:p>
            <a:pPr marL="514350" indent="-514350" algn="just">
              <a:buAutoNum type="alphaLcParenR"/>
            </a:pPr>
            <a:r>
              <a:rPr lang="tr-TR" dirty="0" smtClean="0"/>
              <a:t>Doğrudan</a:t>
            </a:r>
            <a:r>
              <a:rPr lang="tr-TR" dirty="0"/>
              <a:t>, yılsonu başarı puanıyla veya sorumlu olarak sınıf geçemeyenlerle devamsızlık nedeniyle başarısız sayılanlar sınıf tekrar eder. </a:t>
            </a:r>
            <a:endParaRPr lang="tr-TR" dirty="0" smtClean="0"/>
          </a:p>
          <a:p>
            <a:pPr marL="514350" indent="-514350" algn="just">
              <a:buAutoNum type="alphaLcParenR"/>
            </a:pPr>
            <a:r>
              <a:rPr lang="tr-TR" dirty="0" smtClean="0"/>
              <a:t>Sınıf </a:t>
            </a:r>
            <a:r>
              <a:rPr lang="tr-TR" dirty="0"/>
              <a:t>tekrarı </a:t>
            </a:r>
            <a:r>
              <a:rPr lang="tr-TR" dirty="0" smtClean="0"/>
              <a:t>orta </a:t>
            </a:r>
            <a:r>
              <a:rPr lang="tr-TR" dirty="0"/>
              <a:t>öğrenim süresince en fazla bir defa yapılır. </a:t>
            </a:r>
            <a:r>
              <a:rPr lang="tr-TR" dirty="0" smtClean="0"/>
              <a:t>İkinci </a:t>
            </a:r>
            <a:r>
              <a:rPr lang="tr-TR" dirty="0"/>
              <a:t>defa sınıf tekrarı durumuna düşen öğrencilerin </a:t>
            </a:r>
            <a:r>
              <a:rPr lang="tr-TR" b="1" dirty="0" smtClean="0"/>
              <a:t>Mesleki Eğitim Merkezine (MESEM), </a:t>
            </a:r>
            <a:r>
              <a:rPr lang="tr-TR" b="1" dirty="0"/>
              <a:t>Açık Öğretim Lisesine</a:t>
            </a:r>
            <a:r>
              <a:rPr lang="tr-TR" dirty="0"/>
              <a:t>, </a:t>
            </a:r>
            <a:r>
              <a:rPr lang="tr-TR" b="1" dirty="0"/>
              <a:t>Mesleki Açık Öğretim Lisesine </a:t>
            </a:r>
            <a:r>
              <a:rPr lang="tr-TR" dirty="0"/>
              <a:t>veya </a:t>
            </a:r>
            <a:r>
              <a:rPr lang="tr-TR" b="1" dirty="0"/>
              <a:t>Açık Öğretim İmam Hatip Lisesine </a:t>
            </a:r>
            <a:r>
              <a:rPr lang="tr-TR" dirty="0"/>
              <a:t>kayıtları yapılır. </a:t>
            </a:r>
          </a:p>
        </p:txBody>
      </p:sp>
    </p:spTree>
    <p:extLst>
      <p:ext uri="{BB962C8B-B14F-4D97-AF65-F5344CB8AC3E}">
        <p14:creationId xmlns:p14="http://schemas.microsoft.com/office/powerpoint/2010/main" xmlns="" val="307588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altLang="tr-TR" sz="4000" b="1" dirty="0">
                <a:solidFill>
                  <a:srgbClr val="FF0000"/>
                </a:solidFill>
                <a:latin typeface="+mn-lt"/>
              </a:rPr>
              <a:t>Disiplin cezaları</a:t>
            </a:r>
            <a:endParaRPr lang="tr-TR" sz="4000" b="1" dirty="0">
              <a:latin typeface="+mn-lt"/>
            </a:endParaRPr>
          </a:p>
        </p:txBody>
      </p:sp>
      <p:sp>
        <p:nvSpPr>
          <p:cNvPr id="3" name="2 İçerik Yer Tutucusu"/>
          <p:cNvSpPr>
            <a:spLocks noGrp="1"/>
          </p:cNvSpPr>
          <p:nvPr>
            <p:ph sz="quarter" idx="1"/>
          </p:nvPr>
        </p:nvSpPr>
        <p:spPr/>
        <p:txBody>
          <a:bodyPr/>
          <a:lstStyle/>
          <a:p>
            <a:pPr>
              <a:buFont typeface="Wingdings" pitchFamily="2" charset="2"/>
              <a:buNone/>
            </a:pPr>
            <a:r>
              <a:rPr lang="tr-TR" altLang="tr-TR" b="1" dirty="0" smtClean="0"/>
              <a:t>Öğrencilere</a:t>
            </a:r>
            <a:r>
              <a:rPr lang="tr-TR" altLang="tr-TR" b="1" dirty="0"/>
              <a:t>, disiplin cezasını gerektiren davranış ve fiillerinin niteliklerine göre; </a:t>
            </a:r>
          </a:p>
          <a:p>
            <a:pPr>
              <a:buFont typeface="Wingdings" pitchFamily="2" charset="2"/>
              <a:buNone/>
            </a:pPr>
            <a:r>
              <a:rPr lang="tr-TR" altLang="tr-TR" b="1" dirty="0"/>
              <a:t>	a) Kınama, </a:t>
            </a:r>
          </a:p>
          <a:p>
            <a:pPr>
              <a:buFont typeface="Wingdings" pitchFamily="2" charset="2"/>
              <a:buNone/>
            </a:pPr>
            <a:r>
              <a:rPr lang="tr-TR" altLang="tr-TR" b="1" dirty="0"/>
              <a:t>	b) Okuldan kısa süreli uzaklaştırma, </a:t>
            </a:r>
          </a:p>
          <a:p>
            <a:pPr>
              <a:buFont typeface="Wingdings" pitchFamily="2" charset="2"/>
              <a:buNone/>
            </a:pPr>
            <a:r>
              <a:rPr lang="tr-TR" altLang="tr-TR" b="1" dirty="0"/>
              <a:t>	c) Okul değiştirme, </a:t>
            </a:r>
          </a:p>
          <a:p>
            <a:pPr>
              <a:buFont typeface="Wingdings" pitchFamily="2" charset="2"/>
              <a:buNone/>
            </a:pPr>
            <a:r>
              <a:rPr lang="tr-TR" altLang="tr-TR" b="1" dirty="0"/>
              <a:t>	ç) Örgün eğitim dışına çıkarma </a:t>
            </a:r>
          </a:p>
          <a:p>
            <a:pPr>
              <a:buFont typeface="Wingdings" pitchFamily="2" charset="2"/>
              <a:buNone/>
            </a:pPr>
            <a:r>
              <a:rPr lang="tr-TR" altLang="tr-TR" b="1" dirty="0"/>
              <a:t>cezalarından biri verilir.</a:t>
            </a:r>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altLang="tr-TR" sz="4000" b="1" dirty="0">
                <a:solidFill>
                  <a:srgbClr val="FF0000"/>
                </a:solidFill>
                <a:latin typeface="+mn-lt"/>
              </a:rPr>
              <a:t>Disiplin Cezaları</a:t>
            </a:r>
            <a:endParaRPr lang="tr-TR" sz="4000" dirty="0">
              <a:latin typeface="+mn-lt"/>
            </a:endParaRPr>
          </a:p>
        </p:txBody>
      </p:sp>
      <p:sp>
        <p:nvSpPr>
          <p:cNvPr id="3" name="2 İçerik Yer Tutucusu"/>
          <p:cNvSpPr>
            <a:spLocks noGrp="1"/>
          </p:cNvSpPr>
          <p:nvPr>
            <p:ph sz="quarter" idx="1"/>
          </p:nvPr>
        </p:nvSpPr>
        <p:spPr/>
        <p:txBody>
          <a:bodyPr/>
          <a:lstStyle/>
          <a:p>
            <a:pPr>
              <a:buFont typeface="Wingdings" pitchFamily="2" charset="2"/>
              <a:buNone/>
            </a:pPr>
            <a:r>
              <a:rPr lang="tr-TR" altLang="tr-TR" sz="2400" dirty="0"/>
              <a:t>Disipline konu olan olaylar okul öğrenci ödül ve disiplin kurulunda görüşülüp karara bağlandıktan sonra; </a:t>
            </a:r>
          </a:p>
          <a:p>
            <a:r>
              <a:rPr lang="tr-TR" altLang="tr-TR" sz="2400" dirty="0"/>
              <a:t>a) Kınama ve okuldan kısa süreli uzaklaştırma cezaları okul müdürünün, </a:t>
            </a:r>
          </a:p>
          <a:p>
            <a:r>
              <a:rPr lang="tr-TR" altLang="tr-TR" sz="2400" dirty="0"/>
              <a:t>b) Okul değiştirme cezası, ilçe öğrenci disiplin kurulunun, </a:t>
            </a:r>
          </a:p>
          <a:p>
            <a:r>
              <a:rPr lang="tr-TR" altLang="tr-TR" sz="2400" dirty="0"/>
              <a:t>c) Örgün eğitim dışına çıkarma cezası, il öğrenci disiplin kurulunun, </a:t>
            </a:r>
          </a:p>
          <a:p>
            <a:r>
              <a:rPr lang="tr-TR" altLang="tr-TR" sz="2400" dirty="0"/>
              <a:t>onayından sonra uygulanır.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908720"/>
            <a:ext cx="8229600" cy="648072"/>
          </a:xfrm>
        </p:spPr>
        <p:txBody>
          <a:bodyPr>
            <a:normAutofit fontScale="90000"/>
          </a:bodyPr>
          <a:lstStyle/>
          <a:p>
            <a:pPr algn="ctr"/>
            <a:r>
              <a:rPr lang="tr-TR" b="1" dirty="0">
                <a:solidFill>
                  <a:srgbClr val="FF0000"/>
                </a:solidFill>
                <a:effectLst>
                  <a:outerShdw blurRad="38100" dist="38100" dir="2700000" algn="tl">
                    <a:srgbClr val="C0C0C0"/>
                  </a:outerShdw>
                </a:effectLst>
                <a:latin typeface="Comic Sans MS" pitchFamily="66" charset="0"/>
              </a:rPr>
              <a:t/>
            </a:r>
            <a:br>
              <a:rPr lang="tr-TR" b="1" dirty="0">
                <a:solidFill>
                  <a:srgbClr val="FF0000"/>
                </a:solidFill>
                <a:effectLst>
                  <a:outerShdw blurRad="38100" dist="38100" dir="2700000" algn="tl">
                    <a:srgbClr val="C0C0C0"/>
                  </a:outerShdw>
                </a:effectLst>
                <a:latin typeface="Comic Sans MS" pitchFamily="66" charset="0"/>
              </a:rPr>
            </a:br>
            <a:r>
              <a:rPr lang="tr-TR" b="1" dirty="0">
                <a:solidFill>
                  <a:srgbClr val="FF0000"/>
                </a:solidFill>
                <a:effectLst>
                  <a:outerShdw blurRad="38100" dist="38100" dir="2700000" algn="tl">
                    <a:srgbClr val="C0C0C0"/>
                  </a:outerShdw>
                </a:effectLst>
                <a:latin typeface="Comic Sans MS" pitchFamily="66" charset="0"/>
              </a:rPr>
              <a:t/>
            </a:r>
            <a:br>
              <a:rPr lang="tr-TR" b="1" dirty="0">
                <a:solidFill>
                  <a:srgbClr val="FF0000"/>
                </a:solidFill>
                <a:effectLst>
                  <a:outerShdw blurRad="38100" dist="38100" dir="2700000" algn="tl">
                    <a:srgbClr val="C0C0C0"/>
                  </a:outerShdw>
                </a:effectLst>
                <a:latin typeface="Comic Sans MS" pitchFamily="66" charset="0"/>
              </a:rPr>
            </a:br>
            <a:r>
              <a:rPr lang="tr-TR" sz="3600" b="1" dirty="0">
                <a:solidFill>
                  <a:srgbClr val="FFC000"/>
                </a:solidFill>
                <a:effectLst>
                  <a:outerShdw blurRad="38100" dist="38100" dir="2700000" algn="tl">
                    <a:srgbClr val="C0C0C0"/>
                  </a:outerShdw>
                </a:effectLst>
                <a:latin typeface="+mn-lt"/>
              </a:rPr>
              <a:t>OKULUMUZ VE OKUL KURALLARI</a:t>
            </a:r>
            <a:endParaRPr lang="tr-TR" sz="3600" dirty="0">
              <a:latin typeface="+mn-lt"/>
            </a:endParaRPr>
          </a:p>
        </p:txBody>
      </p:sp>
      <p:sp>
        <p:nvSpPr>
          <p:cNvPr id="3" name="İçerik Yer Tutucusu 2"/>
          <p:cNvSpPr>
            <a:spLocks noGrp="1"/>
          </p:cNvSpPr>
          <p:nvPr>
            <p:ph sz="quarter" idx="1"/>
          </p:nvPr>
        </p:nvSpPr>
        <p:spPr>
          <a:xfrm>
            <a:off x="457200" y="1700808"/>
            <a:ext cx="8229600" cy="3888432"/>
          </a:xfrm>
        </p:spPr>
        <p:txBody>
          <a:bodyPr>
            <a:noAutofit/>
          </a:bodyPr>
          <a:lstStyle/>
          <a:p>
            <a:pPr>
              <a:lnSpc>
                <a:spcPct val="90000"/>
              </a:lnSpc>
              <a:spcBef>
                <a:spcPct val="50000"/>
              </a:spcBef>
              <a:buClr>
                <a:srgbClr val="FF0000"/>
              </a:buClr>
              <a:buSzPct val="150000"/>
              <a:buFont typeface="Wingdings" pitchFamily="2" charset="2"/>
              <a:buChar char="ü"/>
              <a:defRPr/>
            </a:pPr>
            <a:r>
              <a:rPr lang="tr-TR" sz="2200" dirty="0">
                <a:solidFill>
                  <a:srgbClr val="000000"/>
                </a:solidFill>
                <a:effectLst>
                  <a:outerShdw blurRad="38100" dist="38100" dir="2700000" algn="tl">
                    <a:srgbClr val="C0C0C0"/>
                  </a:outerShdw>
                </a:effectLst>
              </a:rPr>
              <a:t>Okul Müdürü: </a:t>
            </a:r>
            <a:r>
              <a:rPr lang="tr-TR" sz="2200" b="1" dirty="0" smtClean="0">
                <a:solidFill>
                  <a:srgbClr val="000000"/>
                </a:solidFill>
                <a:effectLst>
                  <a:outerShdw blurRad="38100" dist="38100" dir="2700000" algn="tl">
                    <a:srgbClr val="C0C0C0"/>
                  </a:outerShdw>
                </a:effectLst>
              </a:rPr>
              <a:t>Ruhi Sarıkaya</a:t>
            </a:r>
          </a:p>
          <a:p>
            <a:pPr>
              <a:lnSpc>
                <a:spcPct val="90000"/>
              </a:lnSpc>
              <a:spcBef>
                <a:spcPct val="50000"/>
              </a:spcBef>
              <a:buClr>
                <a:srgbClr val="FF0000"/>
              </a:buClr>
              <a:buSzPct val="150000"/>
              <a:buFont typeface="Wingdings" pitchFamily="2" charset="2"/>
              <a:buChar char="ü"/>
              <a:defRPr/>
            </a:pPr>
            <a:endParaRPr lang="tr-TR" sz="2200" b="1" dirty="0">
              <a:solidFill>
                <a:srgbClr val="000000"/>
              </a:solidFill>
              <a:effectLst>
                <a:outerShdw blurRad="38100" dist="38100" dir="2700000" algn="tl">
                  <a:srgbClr val="C0C0C0"/>
                </a:outerShdw>
              </a:effectLst>
            </a:endParaRPr>
          </a:p>
          <a:p>
            <a:pPr>
              <a:lnSpc>
                <a:spcPct val="90000"/>
              </a:lnSpc>
              <a:spcBef>
                <a:spcPct val="50000"/>
              </a:spcBef>
              <a:buClr>
                <a:srgbClr val="FF0000"/>
              </a:buClr>
              <a:buSzPct val="150000"/>
              <a:buFont typeface="Wingdings" pitchFamily="2" charset="2"/>
              <a:buChar char="ü"/>
              <a:defRPr/>
            </a:pPr>
            <a:r>
              <a:rPr lang="tr-TR" sz="2200" dirty="0" smtClean="0">
                <a:solidFill>
                  <a:srgbClr val="000000"/>
                </a:solidFill>
                <a:effectLst>
                  <a:outerShdw blurRad="38100" dist="38100" dir="2700000" algn="tl">
                    <a:srgbClr val="C0C0C0"/>
                  </a:outerShdw>
                </a:effectLst>
              </a:rPr>
              <a:t>9</a:t>
            </a:r>
            <a:r>
              <a:rPr lang="tr-TR" sz="2200" dirty="0">
                <a:solidFill>
                  <a:srgbClr val="000000"/>
                </a:solidFill>
                <a:effectLst>
                  <a:outerShdw blurRad="38100" dist="38100" dir="2700000" algn="tl">
                    <a:srgbClr val="C0C0C0"/>
                  </a:outerShdw>
                </a:effectLst>
              </a:rPr>
              <a:t>. </a:t>
            </a:r>
            <a:r>
              <a:rPr lang="tr-TR" sz="2200" dirty="0" smtClean="0">
                <a:solidFill>
                  <a:srgbClr val="000000"/>
                </a:solidFill>
                <a:effectLst>
                  <a:outerShdw blurRad="38100" dist="38100" dir="2700000" algn="tl">
                    <a:srgbClr val="C0C0C0"/>
                  </a:outerShdw>
                </a:effectLst>
              </a:rPr>
              <a:t>ve 11. Sınıflar </a:t>
            </a:r>
            <a:r>
              <a:rPr lang="tr-TR" sz="2200" dirty="0" err="1">
                <a:solidFill>
                  <a:srgbClr val="000000"/>
                </a:solidFill>
                <a:effectLst>
                  <a:outerShdw blurRad="38100" dist="38100" dir="2700000" algn="tl">
                    <a:srgbClr val="C0C0C0"/>
                  </a:outerShdw>
                </a:effectLst>
              </a:rPr>
              <a:t>Müd</a:t>
            </a:r>
            <a:r>
              <a:rPr lang="tr-TR" sz="2200" dirty="0">
                <a:solidFill>
                  <a:srgbClr val="000000"/>
                </a:solidFill>
                <a:effectLst>
                  <a:outerShdw blurRad="38100" dist="38100" dir="2700000" algn="tl">
                    <a:srgbClr val="C0C0C0"/>
                  </a:outerShdw>
                </a:effectLst>
              </a:rPr>
              <a:t>.Yrd.: </a:t>
            </a:r>
            <a:r>
              <a:rPr lang="tr-TR" sz="2200" b="1" dirty="0" smtClean="0">
                <a:solidFill>
                  <a:srgbClr val="000000"/>
                </a:solidFill>
                <a:effectLst>
                  <a:outerShdw blurRad="38100" dist="38100" dir="2700000" algn="tl">
                    <a:srgbClr val="C0C0C0"/>
                  </a:outerShdw>
                </a:effectLst>
              </a:rPr>
              <a:t>Süleyman Kerim </a:t>
            </a:r>
            <a:r>
              <a:rPr lang="tr-TR" sz="2200" b="1" dirty="0" err="1" smtClean="0">
                <a:solidFill>
                  <a:srgbClr val="000000"/>
                </a:solidFill>
                <a:effectLst>
                  <a:outerShdw blurRad="38100" dist="38100" dir="2700000" algn="tl">
                    <a:srgbClr val="C0C0C0"/>
                  </a:outerShdw>
                </a:effectLst>
              </a:rPr>
              <a:t>Aybak</a:t>
            </a:r>
            <a:endParaRPr lang="tr-TR" sz="2200" b="1" dirty="0">
              <a:solidFill>
                <a:srgbClr val="000000"/>
              </a:solidFill>
              <a:effectLst>
                <a:outerShdw blurRad="38100" dist="38100" dir="2700000" algn="tl">
                  <a:srgbClr val="C0C0C0"/>
                </a:outerShdw>
              </a:effectLst>
            </a:endParaRPr>
          </a:p>
          <a:p>
            <a:pPr>
              <a:lnSpc>
                <a:spcPct val="90000"/>
              </a:lnSpc>
              <a:spcBef>
                <a:spcPct val="50000"/>
              </a:spcBef>
              <a:buClr>
                <a:srgbClr val="FF0000"/>
              </a:buClr>
              <a:buSzPct val="150000"/>
              <a:buFont typeface="Wingdings" pitchFamily="2" charset="2"/>
              <a:buChar char="ü"/>
              <a:defRPr/>
            </a:pPr>
            <a:r>
              <a:rPr lang="tr-TR" sz="2200" dirty="0">
                <a:solidFill>
                  <a:srgbClr val="000000"/>
                </a:solidFill>
                <a:effectLst>
                  <a:outerShdw blurRad="38100" dist="38100" dir="2700000" algn="tl">
                    <a:srgbClr val="C0C0C0"/>
                  </a:outerShdw>
                </a:effectLst>
              </a:rPr>
              <a:t>10. </a:t>
            </a:r>
            <a:r>
              <a:rPr lang="tr-TR" sz="2200" dirty="0" smtClean="0">
                <a:solidFill>
                  <a:srgbClr val="000000"/>
                </a:solidFill>
                <a:effectLst>
                  <a:outerShdw blurRad="38100" dist="38100" dir="2700000" algn="tl">
                    <a:srgbClr val="C0C0C0"/>
                  </a:outerShdw>
                </a:effectLst>
              </a:rPr>
              <a:t>ve 12.sınıflar </a:t>
            </a:r>
            <a:r>
              <a:rPr lang="tr-TR" sz="2200" dirty="0" err="1">
                <a:solidFill>
                  <a:srgbClr val="000000"/>
                </a:solidFill>
                <a:effectLst>
                  <a:outerShdw blurRad="38100" dist="38100" dir="2700000" algn="tl">
                    <a:srgbClr val="C0C0C0"/>
                  </a:outerShdw>
                </a:effectLst>
              </a:rPr>
              <a:t>Müd</a:t>
            </a:r>
            <a:r>
              <a:rPr lang="tr-TR" sz="2200" dirty="0">
                <a:solidFill>
                  <a:srgbClr val="000000"/>
                </a:solidFill>
                <a:effectLst>
                  <a:outerShdw blurRad="38100" dist="38100" dir="2700000" algn="tl">
                    <a:srgbClr val="C0C0C0"/>
                  </a:outerShdw>
                </a:effectLst>
              </a:rPr>
              <a:t>. Yrd.:  </a:t>
            </a:r>
            <a:r>
              <a:rPr lang="tr-TR" sz="2200" b="1" dirty="0" smtClean="0">
                <a:solidFill>
                  <a:srgbClr val="000000"/>
                </a:solidFill>
                <a:effectLst>
                  <a:outerShdw blurRad="38100" dist="38100" dir="2700000" algn="tl">
                    <a:srgbClr val="C0C0C0"/>
                  </a:outerShdw>
                </a:effectLst>
              </a:rPr>
              <a:t>Ümmühan Oğuz Uğraş</a:t>
            </a:r>
            <a:endParaRPr lang="tr-TR" sz="2200" b="1" dirty="0">
              <a:solidFill>
                <a:srgbClr val="000000"/>
              </a:solidFill>
              <a:effectLst>
                <a:outerShdw blurRad="38100" dist="38100" dir="2700000" algn="tl">
                  <a:srgbClr val="C0C0C0"/>
                </a:outerShdw>
              </a:effectLst>
            </a:endParaRPr>
          </a:p>
          <a:p>
            <a:pPr>
              <a:lnSpc>
                <a:spcPct val="90000"/>
              </a:lnSpc>
              <a:spcBef>
                <a:spcPct val="50000"/>
              </a:spcBef>
              <a:buClr>
                <a:srgbClr val="FF0000"/>
              </a:buClr>
              <a:buSzPct val="150000"/>
              <a:buFont typeface="Wingdings" pitchFamily="2" charset="2"/>
              <a:buChar char="ü"/>
              <a:defRPr/>
            </a:pPr>
            <a:endParaRPr lang="tr-TR" sz="2200" dirty="0" smtClean="0">
              <a:solidFill>
                <a:srgbClr val="000000"/>
              </a:solidFill>
              <a:effectLst>
                <a:outerShdw blurRad="38100" dist="38100" dir="2700000" algn="tl">
                  <a:srgbClr val="C0C0C0"/>
                </a:outerShdw>
              </a:effectLst>
            </a:endParaRPr>
          </a:p>
          <a:p>
            <a:pPr>
              <a:lnSpc>
                <a:spcPct val="90000"/>
              </a:lnSpc>
              <a:spcBef>
                <a:spcPct val="50000"/>
              </a:spcBef>
              <a:buClr>
                <a:srgbClr val="FF0000"/>
              </a:buClr>
              <a:buSzPct val="150000"/>
              <a:buFont typeface="Wingdings" pitchFamily="2" charset="2"/>
              <a:buChar char="ü"/>
              <a:defRPr/>
            </a:pPr>
            <a:r>
              <a:rPr lang="tr-TR" sz="2200" dirty="0" smtClean="0">
                <a:solidFill>
                  <a:srgbClr val="000000"/>
                </a:solidFill>
                <a:effectLst>
                  <a:outerShdw blurRad="38100" dist="38100" dir="2700000" algn="tl">
                    <a:srgbClr val="C0C0C0"/>
                  </a:outerShdw>
                </a:effectLst>
              </a:rPr>
              <a:t>9 </a:t>
            </a:r>
            <a:r>
              <a:rPr lang="tr-TR" sz="2200" dirty="0">
                <a:solidFill>
                  <a:srgbClr val="000000"/>
                </a:solidFill>
                <a:effectLst>
                  <a:outerShdw blurRad="38100" dist="38100" dir="2700000" algn="tl">
                    <a:srgbClr val="C0C0C0"/>
                  </a:outerShdw>
                </a:effectLst>
              </a:rPr>
              <a:t>ve </a:t>
            </a:r>
            <a:r>
              <a:rPr lang="tr-TR" sz="2200" dirty="0" smtClean="0">
                <a:solidFill>
                  <a:srgbClr val="000000"/>
                </a:solidFill>
                <a:effectLst>
                  <a:outerShdw blurRad="38100" dist="38100" dir="2700000" algn="tl">
                    <a:srgbClr val="C0C0C0"/>
                  </a:outerShdw>
                </a:effectLst>
              </a:rPr>
              <a:t>11. </a:t>
            </a:r>
            <a:r>
              <a:rPr lang="tr-TR" sz="2200" dirty="0">
                <a:solidFill>
                  <a:srgbClr val="000000"/>
                </a:solidFill>
                <a:effectLst>
                  <a:outerShdw blurRad="38100" dist="38100" dir="2700000" algn="tl">
                    <a:srgbClr val="C0C0C0"/>
                  </a:outerShdw>
                </a:effectLst>
              </a:rPr>
              <a:t>Sınıflar Sorumlu Rehber </a:t>
            </a:r>
            <a:r>
              <a:rPr lang="tr-TR" sz="2200" dirty="0" err="1">
                <a:solidFill>
                  <a:srgbClr val="000000"/>
                </a:solidFill>
                <a:effectLst>
                  <a:outerShdw blurRad="38100" dist="38100" dir="2700000" algn="tl">
                    <a:srgbClr val="C0C0C0"/>
                  </a:outerShdw>
                </a:effectLst>
              </a:rPr>
              <a:t>Öğrt</a:t>
            </a:r>
            <a:r>
              <a:rPr lang="tr-TR" sz="2200" dirty="0">
                <a:solidFill>
                  <a:srgbClr val="000000"/>
                </a:solidFill>
                <a:effectLst>
                  <a:outerShdw blurRad="38100" dist="38100" dir="2700000" algn="tl">
                    <a:srgbClr val="C0C0C0"/>
                  </a:outerShdw>
                </a:effectLst>
              </a:rPr>
              <a:t>.: </a:t>
            </a:r>
            <a:r>
              <a:rPr lang="tr-TR" sz="2200" b="1" dirty="0" smtClean="0">
                <a:solidFill>
                  <a:srgbClr val="000000"/>
                </a:solidFill>
                <a:effectLst>
                  <a:outerShdw blurRad="38100" dist="38100" dir="2700000" algn="tl">
                    <a:srgbClr val="C0C0C0"/>
                  </a:outerShdw>
                </a:effectLst>
              </a:rPr>
              <a:t>Büşra Mercan</a:t>
            </a:r>
            <a:endParaRPr lang="tr-TR" sz="2200" b="1" dirty="0">
              <a:solidFill>
                <a:srgbClr val="000000"/>
              </a:solidFill>
              <a:effectLst>
                <a:outerShdw blurRad="38100" dist="38100" dir="2700000" algn="tl">
                  <a:srgbClr val="C0C0C0"/>
                </a:outerShdw>
              </a:effectLst>
            </a:endParaRPr>
          </a:p>
          <a:p>
            <a:pPr>
              <a:lnSpc>
                <a:spcPct val="90000"/>
              </a:lnSpc>
              <a:spcBef>
                <a:spcPct val="50000"/>
              </a:spcBef>
              <a:buClr>
                <a:srgbClr val="FF0000"/>
              </a:buClr>
              <a:buSzPct val="150000"/>
              <a:buFont typeface="Wingdings" pitchFamily="2" charset="2"/>
              <a:buChar char="ü"/>
              <a:defRPr/>
            </a:pPr>
            <a:r>
              <a:rPr lang="tr-TR" sz="2200" dirty="0" smtClean="0">
                <a:solidFill>
                  <a:srgbClr val="000000"/>
                </a:solidFill>
                <a:effectLst>
                  <a:outerShdw blurRad="38100" dist="38100" dir="2700000" algn="tl">
                    <a:srgbClr val="C0C0C0"/>
                  </a:outerShdw>
                </a:effectLst>
              </a:rPr>
              <a:t>10 </a:t>
            </a:r>
            <a:r>
              <a:rPr lang="tr-TR" sz="2200" dirty="0">
                <a:solidFill>
                  <a:srgbClr val="000000"/>
                </a:solidFill>
                <a:effectLst>
                  <a:outerShdw blurRad="38100" dist="38100" dir="2700000" algn="tl">
                    <a:srgbClr val="C0C0C0"/>
                  </a:outerShdw>
                </a:effectLst>
              </a:rPr>
              <a:t>ve 12. Sınıflar Sorumlu Rehber </a:t>
            </a:r>
            <a:r>
              <a:rPr lang="tr-TR" sz="2200" dirty="0" err="1">
                <a:solidFill>
                  <a:srgbClr val="000000"/>
                </a:solidFill>
                <a:effectLst>
                  <a:outerShdw blurRad="38100" dist="38100" dir="2700000" algn="tl">
                    <a:srgbClr val="C0C0C0"/>
                  </a:outerShdw>
                </a:effectLst>
              </a:rPr>
              <a:t>Öğrt</a:t>
            </a:r>
            <a:r>
              <a:rPr lang="tr-TR" sz="2200" dirty="0">
                <a:solidFill>
                  <a:srgbClr val="000000"/>
                </a:solidFill>
                <a:effectLst>
                  <a:outerShdw blurRad="38100" dist="38100" dir="2700000" algn="tl">
                    <a:srgbClr val="C0C0C0"/>
                  </a:outerShdw>
                </a:effectLst>
              </a:rPr>
              <a:t>.: </a:t>
            </a:r>
            <a:r>
              <a:rPr lang="tr-TR" sz="2200" b="1" dirty="0" smtClean="0">
                <a:solidFill>
                  <a:srgbClr val="000000"/>
                </a:solidFill>
                <a:effectLst>
                  <a:outerShdw blurRad="38100" dist="38100" dir="2700000" algn="tl">
                    <a:srgbClr val="C0C0C0"/>
                  </a:outerShdw>
                </a:effectLst>
              </a:rPr>
              <a:t>Kamuran Özdemir</a:t>
            </a:r>
            <a:endParaRPr lang="tr-TR" sz="2200" b="1" dirty="0"/>
          </a:p>
        </p:txBody>
      </p:sp>
    </p:spTree>
    <p:extLst>
      <p:ext uri="{BB962C8B-B14F-4D97-AF65-F5344CB8AC3E}">
        <p14:creationId xmlns:p14="http://schemas.microsoft.com/office/powerpoint/2010/main" xmlns="" val="14946692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476672"/>
            <a:ext cx="7772400" cy="1143000"/>
          </a:xfrm>
        </p:spPr>
        <p:txBody>
          <a:bodyPr>
            <a:noAutofit/>
          </a:bodyPr>
          <a:lstStyle/>
          <a:p>
            <a:pPr algn="ctr"/>
            <a:r>
              <a:rPr lang="tr-TR" altLang="tr-TR" sz="4000" b="1" dirty="0">
                <a:solidFill>
                  <a:srgbClr val="FF0000"/>
                </a:solidFill>
                <a:latin typeface="+mn-lt"/>
              </a:rPr>
              <a:t>Kınama cezasını gerektiren davranışlar ve fiiller şunlardır</a:t>
            </a:r>
            <a:endParaRPr lang="tr-TR" sz="4000" dirty="0">
              <a:latin typeface="+mn-lt"/>
            </a:endParaRPr>
          </a:p>
        </p:txBody>
      </p:sp>
      <p:sp>
        <p:nvSpPr>
          <p:cNvPr id="3" name="2 İçerik Yer Tutucusu"/>
          <p:cNvSpPr>
            <a:spLocks noGrp="1"/>
          </p:cNvSpPr>
          <p:nvPr>
            <p:ph sz="quarter" idx="1"/>
          </p:nvPr>
        </p:nvSpPr>
        <p:spPr>
          <a:xfrm>
            <a:off x="899592" y="1772816"/>
            <a:ext cx="7772400" cy="4572000"/>
          </a:xfrm>
        </p:spPr>
        <p:txBody>
          <a:bodyPr/>
          <a:lstStyle/>
          <a:p>
            <a:pPr>
              <a:buFont typeface="Wingdings" pitchFamily="2" charset="2"/>
              <a:buNone/>
            </a:pPr>
            <a:r>
              <a:rPr lang="tr-TR" altLang="tr-TR" dirty="0" smtClean="0"/>
              <a:t>a) Okulu</a:t>
            </a:r>
            <a:r>
              <a:rPr lang="tr-TR" altLang="tr-TR" dirty="0"/>
              <a:t>, okul eşyasını ve çevresini kirletmek, </a:t>
            </a:r>
          </a:p>
          <a:p>
            <a:pPr>
              <a:buFont typeface="Wingdings" pitchFamily="2" charset="2"/>
              <a:buNone/>
            </a:pPr>
            <a:r>
              <a:rPr lang="tr-TR" altLang="tr-TR" dirty="0"/>
              <a:t>b) Yapması gereken görevleri yapmamak, </a:t>
            </a:r>
          </a:p>
          <a:p>
            <a:pPr>
              <a:buFont typeface="Wingdings" pitchFamily="2" charset="2"/>
              <a:buNone/>
            </a:pPr>
            <a:r>
              <a:rPr lang="tr-TR" altLang="tr-TR" dirty="0"/>
              <a:t>c) Kılık-kıyafete ilişkin mevzuat hükümlerine uymamak, </a:t>
            </a:r>
          </a:p>
          <a:p>
            <a:pPr>
              <a:buFont typeface="Wingdings" pitchFamily="2" charset="2"/>
              <a:buNone/>
            </a:pPr>
            <a:r>
              <a:rPr lang="tr-TR" altLang="tr-TR" dirty="0"/>
              <a:t>ç) Tütün ve tütün mamullerini bulundurmak veya kullanmak</a:t>
            </a:r>
            <a:r>
              <a:rPr lang="tr-TR" altLang="tr-TR" dirty="0" smtClean="0"/>
              <a:t>.</a:t>
            </a:r>
          </a:p>
          <a:p>
            <a:pPr>
              <a:buFont typeface="Wingdings" pitchFamily="2" charset="2"/>
              <a:buNone/>
            </a:pPr>
            <a:r>
              <a:rPr lang="tr-TR" altLang="tr-TR" dirty="0" smtClean="0"/>
              <a:t>d) Yalan söylemek, </a:t>
            </a:r>
          </a:p>
          <a:p>
            <a:pPr>
              <a:buFont typeface="Wingdings" pitchFamily="2" charset="2"/>
              <a:buNone/>
            </a:pPr>
            <a:r>
              <a:rPr lang="tr-TR" altLang="tr-TR" dirty="0" smtClean="0"/>
              <a:t>e) Özürsüz devamsızlık yapmak, okula geldiği hâlde özürsüz eğitim ve öğretim faaliyetlerine, törenlere ve diğer sosyal etkinliklere katılmamak, geç katılmak veya erken ayrılmak </a:t>
            </a:r>
          </a:p>
          <a:p>
            <a:pPr>
              <a:buFont typeface="Wingdings" pitchFamily="2" charset="2"/>
              <a:buNone/>
            </a:pPr>
            <a:endParaRPr lang="tr-TR" altLang="tr-TR" dirty="0"/>
          </a:p>
          <a:p>
            <a:pPr>
              <a:buNone/>
            </a:pP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kumimoji="0" lang="tr-TR" altLang="tr-TR" sz="4000" b="1" i="0" u="none" strike="noStrike" kern="1200" cap="none" spc="0" normalizeH="0" baseline="0" noProof="0" dirty="0">
                <a:ln>
                  <a:noFill/>
                </a:ln>
                <a:solidFill>
                  <a:srgbClr val="FF0000"/>
                </a:solidFill>
                <a:effectLst/>
                <a:uLnTx/>
                <a:uFillTx/>
                <a:latin typeface="+mn-lt"/>
                <a:ea typeface="+mj-ea"/>
                <a:cs typeface="+mj-cs"/>
              </a:rPr>
              <a:t>Kınama cezasını gerektiren davranışlar ve fiiller şunlardır</a:t>
            </a:r>
            <a:endParaRPr lang="tr-TR" dirty="0">
              <a:latin typeface="+mn-lt"/>
            </a:endParaRPr>
          </a:p>
        </p:txBody>
      </p:sp>
      <p:sp>
        <p:nvSpPr>
          <p:cNvPr id="3" name="2 İçerik Yer Tutucusu"/>
          <p:cNvSpPr>
            <a:spLocks noGrp="1"/>
          </p:cNvSpPr>
          <p:nvPr>
            <p:ph sz="quarter" idx="1"/>
          </p:nvPr>
        </p:nvSpPr>
        <p:spPr/>
        <p:txBody>
          <a:bodyPr/>
          <a:lstStyle/>
          <a:p>
            <a:pPr>
              <a:buFont typeface="Wingdings" pitchFamily="2" charset="2"/>
              <a:buNone/>
            </a:pPr>
            <a:r>
              <a:rPr lang="tr-TR" altLang="tr-TR" dirty="0" smtClean="0"/>
              <a:t>g</a:t>
            </a:r>
            <a:r>
              <a:rPr lang="tr-TR" altLang="tr-TR" dirty="0"/>
              <a:t>) Okul kütüphanesi, atölye, </a:t>
            </a:r>
            <a:r>
              <a:rPr lang="tr-TR" altLang="tr-TR" dirty="0" err="1"/>
              <a:t>laboratuvar</a:t>
            </a:r>
            <a:r>
              <a:rPr lang="tr-TR" altLang="tr-TR" dirty="0"/>
              <a:t>, pansiyon veya diğer bölümlerden aldığı kitap, araç-gereç ve malzemeyi zamanında vermemek, eksik vermek veya kötü kullanmak</a:t>
            </a:r>
            <a:r>
              <a:rPr lang="tr-TR" altLang="tr-TR" dirty="0" smtClean="0"/>
              <a:t>, </a:t>
            </a:r>
          </a:p>
          <a:p>
            <a:pPr>
              <a:buFont typeface="Wingdings" pitchFamily="2" charset="2"/>
              <a:buNone/>
            </a:pPr>
            <a:r>
              <a:rPr lang="tr-TR" altLang="tr-TR" dirty="0" smtClean="0"/>
              <a:t>ğ) Kaba ve saygısız davranmak, </a:t>
            </a:r>
          </a:p>
          <a:p>
            <a:pPr>
              <a:buFont typeface="Wingdings" pitchFamily="2" charset="2"/>
              <a:buNone/>
            </a:pPr>
            <a:r>
              <a:rPr lang="tr-TR" altLang="tr-TR" dirty="0" smtClean="0"/>
              <a:t>h) Dersin ve ders dışı eğitim faaliyetlerinin akışını ve düzenini bozacak davranışlarda bulunmak, </a:t>
            </a:r>
          </a:p>
          <a:p>
            <a:pPr>
              <a:buFont typeface="Wingdings" pitchFamily="2" charset="2"/>
              <a:buNone/>
            </a:pPr>
            <a:r>
              <a:rPr lang="tr-TR" altLang="tr-TR" dirty="0" smtClean="0"/>
              <a:t>ı) Kopya çekmek veya çekilmesine yardımcı olmak, </a:t>
            </a:r>
          </a:p>
          <a:p>
            <a:pPr>
              <a:buFont typeface="Wingdings" pitchFamily="2" charset="2"/>
              <a:buNone/>
            </a:pPr>
            <a:r>
              <a:rPr lang="tr-TR" altLang="tr-TR" dirty="0" smtClean="0"/>
              <a:t>j) Müstehcen veya yasaklanmış araç, gereç ve dokümanları okula ve okula bağlı yerlere sokmak veya yanında bulundurmak</a:t>
            </a:r>
          </a:p>
          <a:p>
            <a:pPr>
              <a:buFont typeface="Wingdings" pitchFamily="2" charset="2"/>
              <a:buNone/>
            </a:pPr>
            <a:endParaRPr lang="tr-TR" altLang="tr-TR" dirty="0"/>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kumimoji="0" lang="tr-TR" altLang="tr-TR" sz="4000" b="1" i="0" u="none" strike="noStrike" kern="1200" cap="none" spc="0" normalizeH="0" baseline="0" noProof="0" dirty="0">
                <a:ln>
                  <a:noFill/>
                </a:ln>
                <a:solidFill>
                  <a:srgbClr val="FF0000"/>
                </a:solidFill>
                <a:effectLst/>
                <a:uLnTx/>
                <a:uFillTx/>
                <a:latin typeface="+mn-lt"/>
                <a:ea typeface="+mj-ea"/>
                <a:cs typeface="+mj-cs"/>
              </a:rPr>
              <a:t>Kınama cezasını gerektiren davranışlar ve fiiller şunlardır</a:t>
            </a:r>
            <a:endParaRPr lang="tr-TR" dirty="0">
              <a:latin typeface="+mn-lt"/>
            </a:endParaRPr>
          </a:p>
        </p:txBody>
      </p:sp>
      <p:sp>
        <p:nvSpPr>
          <p:cNvPr id="3" name="2 İçerik Yer Tutucusu"/>
          <p:cNvSpPr>
            <a:spLocks noGrp="1"/>
          </p:cNvSpPr>
          <p:nvPr>
            <p:ph sz="quarter" idx="1"/>
          </p:nvPr>
        </p:nvSpPr>
        <p:spPr>
          <a:xfrm>
            <a:off x="683568" y="1484784"/>
            <a:ext cx="8060432" cy="4572000"/>
          </a:xfrm>
        </p:spPr>
        <p:txBody>
          <a:bodyPr/>
          <a:lstStyle/>
          <a:p>
            <a:pPr>
              <a:buFont typeface="Wingdings" pitchFamily="2" charset="2"/>
              <a:buNone/>
            </a:pPr>
            <a:r>
              <a:rPr lang="tr-TR" altLang="tr-TR" sz="2400" dirty="0"/>
              <a:t>k) Bilişim araçları veya sosyal medya yoluyla eğitim ve öğretim faaliyetlerine ve kişilere zarar vermek, </a:t>
            </a:r>
          </a:p>
          <a:p>
            <a:pPr>
              <a:buFont typeface="Wingdings" pitchFamily="2" charset="2"/>
              <a:buNone/>
            </a:pPr>
            <a:r>
              <a:rPr lang="tr-TR" altLang="tr-TR" sz="2400" dirty="0"/>
              <a:t>l) Özürsüz devamsızlık yapmayı, okula geldiği hâlde özürsüz eğitim ve öğretim faaliyetlerine, törenlere ve diğer sosyal etkinliklere katılmamayı, geç katılmayı veya erken ayrılmayı alışkanlık haline getirmek,</a:t>
            </a:r>
          </a:p>
          <a:p>
            <a:pPr>
              <a:buFont typeface="Wingdings" pitchFamily="2" charset="2"/>
              <a:buNone/>
            </a:pPr>
            <a:r>
              <a:rPr lang="tr-TR" altLang="tr-TR" sz="2400" dirty="0"/>
              <a:t>m) Kavga etmek, başkalarına fiili şiddet uygulamak</a:t>
            </a:r>
            <a:r>
              <a:rPr lang="tr-TR" altLang="tr-TR" sz="2400" dirty="0" smtClean="0"/>
              <a:t>, </a:t>
            </a:r>
          </a:p>
          <a:p>
            <a:pPr>
              <a:buFont typeface="Wingdings" pitchFamily="2" charset="2"/>
              <a:buNone/>
            </a:pPr>
            <a:r>
              <a:rPr lang="tr-TR" altLang="tr-TR" sz="2400" dirty="0" smtClean="0"/>
              <a:t>n) Millî ve manevi değerlere, genel ahlak ve adaba uygun olmayan, yanlış algı oluşturabilecek tutum ve davranışlarda bulunmak, </a:t>
            </a:r>
          </a:p>
          <a:p>
            <a:pPr>
              <a:buFont typeface="Wingdings" pitchFamily="2" charset="2"/>
              <a:buNone/>
            </a:pPr>
            <a:r>
              <a:rPr lang="tr-TR" altLang="tr-TR" sz="2400" dirty="0" smtClean="0"/>
              <a:t>o) Öğretmenin bilgisi ve kontrolü dışında bilişim araçları ile meşgul olmak ve dersin akışını bozmak.”</a:t>
            </a:r>
          </a:p>
          <a:p>
            <a:pPr>
              <a:buFont typeface="Wingdings" pitchFamily="2" charset="2"/>
              <a:buNone/>
            </a:pPr>
            <a:endParaRPr lang="tr-TR" altLang="tr-TR" sz="2400" dirty="0"/>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altLang="tr-TR" sz="3600" dirty="0">
                <a:latin typeface="+mn-lt"/>
              </a:rPr>
              <a:t> </a:t>
            </a:r>
            <a:r>
              <a:rPr lang="tr-TR" altLang="tr-TR" sz="3600" b="1" dirty="0">
                <a:solidFill>
                  <a:srgbClr val="FF0000"/>
                </a:solidFill>
                <a:latin typeface="+mn-lt"/>
              </a:rPr>
              <a:t>Okuldan kısa süreli uzaklaştırma cezasını gerektiren fiil ve davranışlar</a:t>
            </a:r>
            <a:endParaRPr lang="tr-TR" sz="3600" dirty="0">
              <a:latin typeface="+mn-lt"/>
            </a:endParaRPr>
          </a:p>
        </p:txBody>
      </p:sp>
      <p:sp>
        <p:nvSpPr>
          <p:cNvPr id="3" name="2 İçerik Yer Tutucusu"/>
          <p:cNvSpPr>
            <a:spLocks noGrp="1"/>
          </p:cNvSpPr>
          <p:nvPr>
            <p:ph sz="quarter" idx="1"/>
          </p:nvPr>
        </p:nvSpPr>
        <p:spPr/>
        <p:txBody>
          <a:bodyPr>
            <a:normAutofit lnSpcReduction="10000"/>
          </a:bodyPr>
          <a:lstStyle/>
          <a:p>
            <a:pPr>
              <a:buFont typeface="Wingdings" pitchFamily="2" charset="2"/>
              <a:buNone/>
            </a:pPr>
            <a:r>
              <a:rPr lang="tr-TR" altLang="tr-TR" sz="2400" dirty="0"/>
              <a:t>a)Kişilere, arkadaşlarına söz ve davranışlarla sarkıntılık, hakaret ve iftira etmek veya başkalarını bu gibi davranışlara kışkırtmak, </a:t>
            </a:r>
          </a:p>
          <a:p>
            <a:pPr>
              <a:buFont typeface="Wingdings" pitchFamily="2" charset="2"/>
              <a:buNone/>
            </a:pPr>
            <a:r>
              <a:rPr lang="tr-TR" altLang="tr-TR" sz="2400" dirty="0" smtClean="0"/>
              <a:t>b) </a:t>
            </a:r>
            <a:r>
              <a:rPr lang="tr-TR" altLang="tr-TR" sz="2400" dirty="0"/>
              <a:t>Kişileri veya grupları dil, ırk, cinsiyet, siyasi düşünce, felsefi ve dini inançlarına göre ayırmayı, kınamayı, kötülemeyi amaçlayan davranışlarda bulunmak veya ayrımcılığı körükleyici semboller taşımak,</a:t>
            </a:r>
          </a:p>
          <a:p>
            <a:pPr>
              <a:buFont typeface="Wingdings" pitchFamily="2" charset="2"/>
              <a:buNone/>
            </a:pPr>
            <a:r>
              <a:rPr lang="tr-TR" altLang="tr-TR" sz="2400" dirty="0" smtClean="0"/>
              <a:t>c) </a:t>
            </a:r>
            <a:r>
              <a:rPr lang="tr-TR" altLang="tr-TR" sz="2400" dirty="0"/>
              <a:t>İzinsiz gösteri veya toplantı düzenlemek, bu tür gösteri veya toplantılara katılmak ve bu amaçla yapılan etkinliklerde bulunmak,</a:t>
            </a:r>
          </a:p>
          <a:p>
            <a:pPr>
              <a:buNone/>
            </a:pPr>
            <a:r>
              <a:rPr lang="tr-TR" altLang="tr-TR" dirty="0" smtClean="0"/>
              <a:t>ç) </a:t>
            </a:r>
            <a:r>
              <a:rPr lang="tr-TR" altLang="tr-TR" sz="2400" dirty="0" smtClean="0"/>
              <a:t>Özürsüz devamsızlık yapmayı, okula geldiği hâlde özürsüz eğitim ve öğretim faaliyetlerine, törenlere ve diğer sosyal etkinliklere katılmamayı, geç katılmayı veya erken ayrılmayı alışkanlık haline getirmek,</a:t>
            </a: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kumimoji="0" lang="tr-TR" altLang="tr-TR" sz="4000" b="1" i="0" u="none" strike="noStrike" kern="1200" cap="none" spc="0" normalizeH="0" baseline="0" noProof="0" dirty="0">
                <a:ln>
                  <a:noFill/>
                </a:ln>
                <a:solidFill>
                  <a:srgbClr val="FF0000"/>
                </a:solidFill>
                <a:effectLst/>
                <a:uLnTx/>
                <a:uFillTx/>
                <a:latin typeface="+mn-lt"/>
                <a:ea typeface="+mj-ea"/>
                <a:cs typeface="+mj-cs"/>
              </a:rPr>
              <a:t>Okuldan kısa süreli uzaklaştırma cezası</a:t>
            </a:r>
            <a:endParaRPr lang="tr-TR" dirty="0">
              <a:latin typeface="+mn-lt"/>
            </a:endParaRPr>
          </a:p>
        </p:txBody>
      </p:sp>
      <p:sp>
        <p:nvSpPr>
          <p:cNvPr id="3" name="2 İçerik Yer Tutucusu"/>
          <p:cNvSpPr>
            <a:spLocks noGrp="1"/>
          </p:cNvSpPr>
          <p:nvPr>
            <p:ph sz="quarter" idx="1"/>
          </p:nvPr>
        </p:nvSpPr>
        <p:spPr/>
        <p:txBody>
          <a:bodyPr/>
          <a:lstStyle/>
          <a:p>
            <a:pPr>
              <a:buFont typeface="Wingdings" pitchFamily="2" charset="2"/>
              <a:buNone/>
            </a:pPr>
            <a:r>
              <a:rPr lang="tr-TR" altLang="tr-TR" sz="2400" dirty="0"/>
              <a:t>d) Her türlü ortamda kumar oynamak veya oynatmak,</a:t>
            </a:r>
          </a:p>
          <a:p>
            <a:pPr>
              <a:buFont typeface="Wingdings" pitchFamily="2" charset="2"/>
              <a:buNone/>
            </a:pPr>
            <a:r>
              <a:rPr lang="tr-TR" altLang="tr-TR" sz="2400" dirty="0"/>
              <a:t>e) Verilen görevlerin yapılmasına engel olmak,</a:t>
            </a:r>
          </a:p>
          <a:p>
            <a:pPr>
              <a:buFont typeface="Wingdings" pitchFamily="2" charset="2"/>
              <a:buNone/>
            </a:pPr>
            <a:r>
              <a:rPr lang="tr-TR" altLang="tr-TR" sz="2400" dirty="0"/>
              <a:t>f) Başkalarına hakaret etmek, </a:t>
            </a:r>
          </a:p>
          <a:p>
            <a:pPr>
              <a:buFont typeface="Wingdings" pitchFamily="2" charset="2"/>
              <a:buNone/>
            </a:pPr>
            <a:r>
              <a:rPr lang="tr-TR" altLang="tr-TR" sz="2400" dirty="0"/>
              <a:t>g) Yasaklanmış veya müstehcen yayın, kitap, dergi, broşür, gazete, bildiri, beyanname, ilan ve benzerlerini dağıtmak, duvarlara ve diğer yerlere asmak, yapıştırmak, yazmak; bu amaçlar için okul araç-gerecini ve eklentilerini kullanmak,</a:t>
            </a:r>
          </a:p>
          <a:p>
            <a:pPr>
              <a:buFont typeface="Wingdings" pitchFamily="2" charset="2"/>
              <a:buNone/>
            </a:pPr>
            <a:r>
              <a:rPr lang="tr-TR" altLang="tr-TR" sz="2400" dirty="0"/>
              <a:t>ğ) Bilişim araçları yoluyla eğitim ve öğretim faaliyetleriyle kişilere zarar vermek,</a:t>
            </a:r>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564672"/>
          </a:xfrm>
        </p:spPr>
        <p:txBody>
          <a:bodyPr>
            <a:normAutofit fontScale="90000"/>
          </a:bodyPr>
          <a:lstStyle/>
          <a:p>
            <a:r>
              <a:rPr kumimoji="0" lang="tr-TR" altLang="tr-TR" sz="3200" b="1" i="0" u="none" strike="noStrike" kern="1200" cap="none" spc="0" normalizeH="0" baseline="0" noProof="0" dirty="0">
                <a:ln>
                  <a:noFill/>
                </a:ln>
                <a:solidFill>
                  <a:srgbClr val="FF0000"/>
                </a:solidFill>
                <a:effectLst/>
                <a:uLnTx/>
                <a:uFillTx/>
                <a:latin typeface="+mn-lt"/>
                <a:ea typeface="+mj-ea"/>
                <a:cs typeface="+mj-cs"/>
              </a:rPr>
              <a:t>Okuldan kısa süreli uzaklaştırma cezası</a:t>
            </a:r>
            <a:endParaRPr lang="tr-TR" sz="3200" dirty="0">
              <a:latin typeface="+mn-lt"/>
            </a:endParaRPr>
          </a:p>
        </p:txBody>
      </p:sp>
      <p:sp>
        <p:nvSpPr>
          <p:cNvPr id="3" name="2 İçerik Yer Tutucusu"/>
          <p:cNvSpPr>
            <a:spLocks noGrp="1"/>
          </p:cNvSpPr>
          <p:nvPr>
            <p:ph sz="quarter" idx="1"/>
          </p:nvPr>
        </p:nvSpPr>
        <p:spPr>
          <a:xfrm>
            <a:off x="457200" y="1484784"/>
            <a:ext cx="8229600" cy="4839816"/>
          </a:xfrm>
        </p:spPr>
        <p:txBody>
          <a:bodyPr>
            <a:normAutofit/>
          </a:bodyPr>
          <a:lstStyle/>
          <a:p>
            <a:pPr>
              <a:buFont typeface="Wingdings" pitchFamily="2" charset="2"/>
              <a:buNone/>
            </a:pPr>
            <a:r>
              <a:rPr lang="tr-TR" altLang="tr-TR" dirty="0"/>
              <a:t>h) Özürsüz devamsızlık yapmayı, okula geldiği hâlde özürsüz eğitim ve öğretim faaliyetlerine, törenlere ve diğer sosyal etkinliklere katılmamayı, geç katılmayı veya erken ayrılmayı alışkanlık haline getirmek,</a:t>
            </a:r>
          </a:p>
          <a:p>
            <a:pPr>
              <a:buFont typeface="Wingdings" pitchFamily="2" charset="2"/>
              <a:buNone/>
            </a:pPr>
            <a:r>
              <a:rPr lang="tr-TR" altLang="tr-TR" dirty="0"/>
              <a:t>ı) Kavga etmek, başkalarına fiili şiddet uygulamak,</a:t>
            </a:r>
          </a:p>
          <a:p>
            <a:pPr>
              <a:buFont typeface="Wingdings" pitchFamily="2" charset="2"/>
              <a:buNone/>
            </a:pPr>
            <a:r>
              <a:rPr lang="tr-TR" altLang="tr-TR" dirty="0"/>
              <a:t>i) Okul binası, eklenti ve donanımlarına, arkadaşlarının araç-gerecine siyasi, ideolojik veya müstehcen amaçlı yazılar yazmak, resim veya semboller çizmek,</a:t>
            </a:r>
          </a:p>
          <a:p>
            <a:pPr>
              <a:buFont typeface="Wingdings" pitchFamily="2" charset="2"/>
              <a:buNone/>
            </a:pPr>
            <a:r>
              <a:rPr lang="tr-TR" altLang="tr-TR" dirty="0"/>
              <a:t>j) Toplu kopya çekmek veya çekilmesine yardımcı olmak,</a:t>
            </a:r>
          </a:p>
          <a:p>
            <a:pPr>
              <a:buFont typeface="Wingdings" pitchFamily="2" charset="2"/>
              <a:buNone/>
            </a:pPr>
            <a:r>
              <a:rPr lang="tr-TR" altLang="tr-TR" dirty="0"/>
              <a:t>k) Sarhoşluk veren zararlı maddeleri bulundurmak veya kullanmak.</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altLang="tr-TR" sz="4000" b="1" dirty="0">
                <a:solidFill>
                  <a:srgbClr val="FF0000"/>
                </a:solidFill>
                <a:latin typeface="+mn-lt"/>
              </a:rPr>
              <a:t>Okul değiştirme cezasını gerektiren fiil ve davranışlar</a:t>
            </a:r>
            <a:endParaRPr lang="tr-TR" sz="4000" dirty="0">
              <a:latin typeface="+mn-lt"/>
            </a:endParaRPr>
          </a:p>
        </p:txBody>
      </p:sp>
      <p:sp>
        <p:nvSpPr>
          <p:cNvPr id="3" name="2 İçerik Yer Tutucusu"/>
          <p:cNvSpPr>
            <a:spLocks noGrp="1"/>
          </p:cNvSpPr>
          <p:nvPr>
            <p:ph sz="quarter" idx="1"/>
          </p:nvPr>
        </p:nvSpPr>
        <p:spPr/>
        <p:txBody>
          <a:bodyPr/>
          <a:lstStyle/>
          <a:p>
            <a:pPr>
              <a:buFont typeface="Wingdings" pitchFamily="2" charset="2"/>
              <a:buNone/>
            </a:pPr>
            <a:r>
              <a:rPr lang="tr-TR" altLang="tr-TR" sz="2800" dirty="0"/>
              <a:t>a) Türk Bayrağına, ülkeyi, milleti ve devleti temsil eden sembollere saygısızlık etmek,</a:t>
            </a:r>
          </a:p>
          <a:p>
            <a:pPr>
              <a:buFont typeface="Wingdings" pitchFamily="2" charset="2"/>
              <a:buNone/>
            </a:pPr>
            <a:r>
              <a:rPr lang="tr-TR" altLang="tr-TR" sz="2800" dirty="0"/>
              <a:t>b) Millî ve manevi değerleri söz, yazı, resim veya başka bir şekilde aşağılamak; bu değerlere küfür ve hakaret etmek,</a:t>
            </a:r>
          </a:p>
          <a:p>
            <a:pPr>
              <a:buFont typeface="Wingdings" pitchFamily="2" charset="2"/>
              <a:buNone/>
            </a:pPr>
            <a:r>
              <a:rPr lang="tr-TR" altLang="tr-TR" sz="2800" dirty="0"/>
              <a:t>c) Okul çalışanlarının görevlerini yapmalarına engel olmak,</a:t>
            </a:r>
          </a:p>
          <a:p>
            <a:pPr>
              <a:buFont typeface="Wingdings" pitchFamily="2" charset="2"/>
              <a:buNone/>
            </a:pPr>
            <a:r>
              <a:rPr lang="tr-TR" altLang="tr-TR" sz="2800" dirty="0"/>
              <a:t>ç) Hırsızlık yapmak, yaptırmak ve yapılmasına yardımcı olmak,</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32656"/>
            <a:ext cx="8229600" cy="648072"/>
          </a:xfrm>
        </p:spPr>
        <p:txBody>
          <a:bodyPr>
            <a:normAutofit fontScale="90000"/>
          </a:bodyPr>
          <a:lstStyle/>
          <a:p>
            <a:r>
              <a:rPr kumimoji="0" lang="tr-TR" altLang="tr-TR" sz="4000" b="1" i="0" u="none" strike="noStrike" kern="1200" cap="none" spc="0" normalizeH="0" baseline="0" noProof="0" dirty="0">
                <a:ln>
                  <a:noFill/>
                </a:ln>
                <a:solidFill>
                  <a:srgbClr val="FF0000"/>
                </a:solidFill>
                <a:effectLst/>
                <a:uLnTx/>
                <a:uFillTx/>
                <a:latin typeface="+mn-lt"/>
                <a:ea typeface="+mj-ea"/>
                <a:cs typeface="+mj-cs"/>
              </a:rPr>
              <a:t>Okul değiştirme cezası</a:t>
            </a:r>
            <a:endParaRPr lang="tr-TR" dirty="0">
              <a:latin typeface="+mn-lt"/>
            </a:endParaRPr>
          </a:p>
        </p:txBody>
      </p:sp>
      <p:sp>
        <p:nvSpPr>
          <p:cNvPr id="3" name="2 İçerik Yer Tutucusu"/>
          <p:cNvSpPr>
            <a:spLocks noGrp="1"/>
          </p:cNvSpPr>
          <p:nvPr>
            <p:ph sz="quarter" idx="1"/>
          </p:nvPr>
        </p:nvSpPr>
        <p:spPr>
          <a:xfrm>
            <a:off x="457200" y="1196752"/>
            <a:ext cx="8229600" cy="5127848"/>
          </a:xfrm>
        </p:spPr>
        <p:txBody>
          <a:bodyPr>
            <a:normAutofit/>
          </a:bodyPr>
          <a:lstStyle/>
          <a:p>
            <a:pPr>
              <a:buFont typeface="Wingdings" pitchFamily="2" charset="2"/>
              <a:buNone/>
            </a:pPr>
            <a:r>
              <a:rPr lang="tr-TR" altLang="tr-TR" sz="2400" dirty="0"/>
              <a:t>d) Okulla ilişkisi olmayan kişileri, okulda veya eklentilerinde barındırmak,</a:t>
            </a:r>
          </a:p>
          <a:p>
            <a:pPr>
              <a:buFont typeface="Wingdings" pitchFamily="2" charset="2"/>
              <a:buNone/>
            </a:pPr>
            <a:r>
              <a:rPr lang="tr-TR" altLang="tr-TR" sz="2400" dirty="0"/>
              <a:t>e) Okul tarafından verilen belgelerde değişiklik yapmak; sahte belge düzenlemek; üzerinde değişiklik yapılmış belgeleri kullanmak veya bu belgelerin sağladığı haklardan yararlanmak ve başkalarını yararlandırmak,</a:t>
            </a:r>
          </a:p>
          <a:p>
            <a:pPr>
              <a:buFont typeface="Wingdings" pitchFamily="2" charset="2"/>
              <a:buNone/>
            </a:pPr>
            <a:r>
              <a:rPr lang="tr-TR" altLang="tr-TR" sz="2400" dirty="0"/>
              <a:t>f) Okul sınırları içinde herhangi bir yeri, izinsiz olarak eğitim ve öğretim amaçları dışında kullanmak veya kullanılmasına yardımcı olmak,</a:t>
            </a:r>
          </a:p>
          <a:p>
            <a:pPr>
              <a:buFont typeface="Wingdings" pitchFamily="2" charset="2"/>
              <a:buNone/>
            </a:pPr>
            <a:r>
              <a:rPr lang="tr-TR" altLang="tr-TR" sz="2400" dirty="0"/>
              <a:t>g) Okula ait taşınır veya taşınmaz mallara zarar vermek,</a:t>
            </a:r>
          </a:p>
          <a:p>
            <a:pPr>
              <a:buNone/>
            </a:pPr>
            <a:r>
              <a:rPr lang="tr-TR" altLang="tr-TR" sz="2400" dirty="0" smtClean="0"/>
              <a:t>ğ) Ders, sınav, uygulama ve diğer faaliyetlerin yapılmasını engellemek veya arkadaşlarını bu eylemlere katılmaya kışkırtmak,</a:t>
            </a:r>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04664"/>
            <a:ext cx="8229600" cy="864096"/>
          </a:xfrm>
        </p:spPr>
        <p:txBody>
          <a:bodyPr>
            <a:normAutofit/>
          </a:bodyPr>
          <a:lstStyle/>
          <a:p>
            <a:r>
              <a:rPr kumimoji="0" lang="tr-TR" altLang="tr-TR" sz="4000" b="1" i="0" u="none" strike="noStrike" kern="1200" cap="none" spc="0" normalizeH="0" baseline="0" noProof="0" dirty="0">
                <a:ln>
                  <a:noFill/>
                </a:ln>
                <a:solidFill>
                  <a:srgbClr val="FF0000"/>
                </a:solidFill>
                <a:effectLst/>
                <a:uLnTx/>
                <a:uFillTx/>
                <a:latin typeface="+mn-lt"/>
                <a:ea typeface="+mj-ea"/>
                <a:cs typeface="+mj-cs"/>
              </a:rPr>
              <a:t>Okul değiştirme cezası</a:t>
            </a:r>
            <a:endParaRPr lang="tr-TR" dirty="0">
              <a:latin typeface="+mn-lt"/>
            </a:endParaRPr>
          </a:p>
        </p:txBody>
      </p:sp>
      <p:sp>
        <p:nvSpPr>
          <p:cNvPr id="3" name="2 İçerik Yer Tutucusu"/>
          <p:cNvSpPr>
            <a:spLocks noGrp="1"/>
          </p:cNvSpPr>
          <p:nvPr>
            <p:ph sz="quarter" idx="1"/>
          </p:nvPr>
        </p:nvSpPr>
        <p:spPr>
          <a:xfrm>
            <a:off x="457200" y="1268760"/>
            <a:ext cx="8229600" cy="5055840"/>
          </a:xfrm>
        </p:spPr>
        <p:txBody>
          <a:bodyPr>
            <a:normAutofit/>
          </a:bodyPr>
          <a:lstStyle/>
          <a:p>
            <a:pPr>
              <a:buFont typeface="Wingdings" pitchFamily="2" charset="2"/>
              <a:buNone/>
            </a:pPr>
            <a:r>
              <a:rPr lang="tr-TR" altLang="tr-TR" dirty="0" smtClean="0"/>
              <a:t>ı</a:t>
            </a:r>
            <a:r>
              <a:rPr lang="tr-TR" altLang="tr-TR" dirty="0"/>
              <a:t>) Zor kullanarak veya tehditle kopya çekmek veya çekilmesini sağlamak,</a:t>
            </a:r>
          </a:p>
          <a:p>
            <a:pPr>
              <a:buFont typeface="Wingdings" pitchFamily="2" charset="2"/>
              <a:buNone/>
            </a:pPr>
            <a:r>
              <a:rPr lang="tr-TR" altLang="tr-TR" dirty="0"/>
              <a:t>j) Yerine başkasını sınava sokmak, başkasının yerine sınava girmek,</a:t>
            </a:r>
          </a:p>
          <a:p>
            <a:pPr>
              <a:buFont typeface="Wingdings" pitchFamily="2" charset="2"/>
              <a:buNone/>
            </a:pPr>
            <a:r>
              <a:rPr lang="tr-TR" altLang="tr-TR" dirty="0"/>
              <a:t> k) Eğitim ve öğretim ortamında siyasi partilerin, bu partilere bağlı yan kuruluşların, derneklerin, sendikaların ve benzeri kuruluşların siyasi ve ideolojik görüşleri doğrultusunda eylem düzenlemek, başkalarını bu gibi eylemleri düzenlemeye kışkırtmak, düzenlenmiş eylemlere etkin biçimde katılmak, </a:t>
            </a:r>
            <a:endParaRPr lang="tr-TR" altLang="tr-TR" dirty="0" smtClean="0"/>
          </a:p>
          <a:p>
            <a:pPr>
              <a:buNone/>
            </a:pPr>
            <a:r>
              <a:rPr lang="tr-TR" altLang="tr-TR" dirty="0" smtClean="0"/>
              <a:t>l) Siyasi partilere, bu partilere bağlı yan kuruluşlara, derneklere, sendikalara ve benzeri kuruluşlara üye olmak, üye kaydetmek, para toplamak ve bağışta bulunmaya zorlamak,</a:t>
            </a:r>
          </a:p>
          <a:p>
            <a:pPr>
              <a:buFont typeface="Wingdings" pitchFamily="2" charset="2"/>
              <a:buNone/>
            </a:pPr>
            <a:endParaRPr lang="tr-TR" altLang="tr-TR" dirty="0"/>
          </a:p>
          <a:p>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780696"/>
          </a:xfrm>
        </p:spPr>
        <p:txBody>
          <a:bodyPr>
            <a:normAutofit/>
          </a:bodyPr>
          <a:lstStyle/>
          <a:p>
            <a:r>
              <a:rPr kumimoji="0" lang="tr-TR" altLang="tr-TR" sz="4000" b="1" i="0" u="none" strike="noStrike" kern="1200" cap="none" spc="0" normalizeH="0" baseline="0" noProof="0" dirty="0">
                <a:ln>
                  <a:noFill/>
                </a:ln>
                <a:solidFill>
                  <a:srgbClr val="FF0000"/>
                </a:solidFill>
                <a:effectLst/>
                <a:uLnTx/>
                <a:uFillTx/>
                <a:latin typeface="+mn-lt"/>
                <a:ea typeface="+mj-ea"/>
                <a:cs typeface="+mj-cs"/>
              </a:rPr>
              <a:t>Okul değiştirme cezası</a:t>
            </a:r>
            <a:endParaRPr lang="tr-TR" dirty="0">
              <a:latin typeface="+mn-lt"/>
            </a:endParaRPr>
          </a:p>
        </p:txBody>
      </p:sp>
      <p:sp>
        <p:nvSpPr>
          <p:cNvPr id="3" name="2 İçerik Yer Tutucusu"/>
          <p:cNvSpPr>
            <a:spLocks noGrp="1"/>
          </p:cNvSpPr>
          <p:nvPr>
            <p:ph sz="quarter" idx="1"/>
          </p:nvPr>
        </p:nvSpPr>
        <p:spPr>
          <a:xfrm>
            <a:off x="457200" y="1700808"/>
            <a:ext cx="8229600" cy="4623792"/>
          </a:xfrm>
        </p:spPr>
        <p:txBody>
          <a:bodyPr/>
          <a:lstStyle/>
          <a:p>
            <a:pPr>
              <a:buFont typeface="Wingdings" pitchFamily="2" charset="2"/>
              <a:buNone/>
            </a:pPr>
            <a:r>
              <a:rPr lang="tr-TR" altLang="tr-TR" sz="2400" dirty="0" smtClean="0"/>
              <a:t>m</a:t>
            </a:r>
            <a:r>
              <a:rPr lang="tr-TR" altLang="tr-TR" sz="2400" dirty="0"/>
              <a:t>) Bilişim araçları yoluyla eğitim ve öğretimi engellemek, kişilere ağır derecede maddi ve manevi zarar vermek,</a:t>
            </a:r>
          </a:p>
          <a:p>
            <a:pPr>
              <a:buFont typeface="Wingdings" pitchFamily="2" charset="2"/>
              <a:buNone/>
            </a:pPr>
            <a:r>
              <a:rPr lang="tr-TR" altLang="tr-TR" sz="2400" dirty="0"/>
              <a:t>n) İzin almadan okulla ilgili; bilgi vermek, basın toplantısı yapmak, bildiri yayınlamak ve dağıtmak, faaliyet tertip etmek veya bu kapsamdaki faaliyetlerde etkin rol almak,</a:t>
            </a:r>
          </a:p>
          <a:p>
            <a:pPr>
              <a:buFont typeface="Wingdings" pitchFamily="2" charset="2"/>
              <a:buNone/>
            </a:pPr>
            <a:r>
              <a:rPr lang="tr-TR" altLang="tr-TR" dirty="0" smtClean="0"/>
              <a:t>o</a:t>
            </a:r>
            <a:r>
              <a:rPr lang="tr-TR" altLang="tr-TR" sz="2400" dirty="0" smtClean="0"/>
              <a:t>) Bir kimseyi ya da grubu suç sayılan bir eylemi yapmaya, böyle eylemlere katılmaya, yalan bildirimde bulunmaya veya suçu yüklenmeye zorlamak,</a:t>
            </a:r>
          </a:p>
          <a:p>
            <a:pPr>
              <a:buFont typeface="Wingdings" pitchFamily="2" charset="2"/>
              <a:buNone/>
            </a:pPr>
            <a:r>
              <a:rPr lang="tr-TR" altLang="tr-TR" sz="2400" dirty="0" smtClean="0"/>
              <a:t>ö) Zor kullanarak başkasına ait mal ve eşyaya el koymak, başkalarını bu işleri yapmaya zorlamak,</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altLang="tr-TR" sz="4000" b="1" dirty="0">
                <a:solidFill>
                  <a:srgbClr val="FF0000"/>
                </a:solidFill>
                <a:effectLst>
                  <a:outerShdw blurRad="38100" dist="38100" dir="2700000" algn="tl">
                    <a:srgbClr val="C0C0C0"/>
                  </a:outerShdw>
                </a:effectLst>
                <a:latin typeface="+mn-lt"/>
                <a:cs typeface="Times New Roman" charset="0"/>
              </a:rPr>
              <a:t>ZAMAN ÇİZELGESİ</a:t>
            </a:r>
            <a:endParaRPr lang="tr-TR" sz="4000" dirty="0">
              <a:latin typeface="+mn-lt"/>
            </a:endParaRPr>
          </a:p>
        </p:txBody>
      </p:sp>
      <p:sp>
        <p:nvSpPr>
          <p:cNvPr id="3" name="İçerik Yer Tutucusu 2"/>
          <p:cNvSpPr>
            <a:spLocks noGrp="1"/>
          </p:cNvSpPr>
          <p:nvPr>
            <p:ph sz="quarter" idx="1"/>
          </p:nvPr>
        </p:nvSpPr>
        <p:spPr/>
        <p:txBody>
          <a:bodyPr>
            <a:normAutofit/>
          </a:bodyPr>
          <a:lstStyle/>
          <a:p>
            <a:pPr marL="12700" indent="-12700">
              <a:buNone/>
              <a:defRPr/>
            </a:pPr>
            <a:r>
              <a:rPr lang="tr-TR" b="1" dirty="0" smtClean="0">
                <a:solidFill>
                  <a:srgbClr val="000000"/>
                </a:solidFill>
                <a:effectLst>
                  <a:outerShdw blurRad="38100" dist="38100" dir="2700000" algn="tl">
                    <a:srgbClr val="C0C0C0"/>
                  </a:outerShdw>
                </a:effectLst>
                <a:latin typeface="Comic Sans MS" pitchFamily="66" charset="0"/>
              </a:rPr>
              <a:t> </a:t>
            </a:r>
            <a:r>
              <a:rPr lang="tr-TR" b="1" dirty="0" smtClean="0">
                <a:solidFill>
                  <a:srgbClr val="000000"/>
                </a:solidFill>
                <a:effectLst>
                  <a:outerShdw blurRad="38100" dist="38100" dir="2700000" algn="tl">
                    <a:srgbClr val="C0C0C0"/>
                  </a:outerShdw>
                </a:effectLst>
              </a:rPr>
              <a:t>Toplanma</a:t>
            </a:r>
            <a:r>
              <a:rPr lang="tr-TR" b="1" dirty="0">
                <a:solidFill>
                  <a:srgbClr val="000000"/>
                </a:solidFill>
                <a:effectLst>
                  <a:outerShdw blurRad="38100" dist="38100" dir="2700000" algn="tl">
                    <a:srgbClr val="C0C0C0"/>
                  </a:outerShdw>
                </a:effectLst>
              </a:rPr>
              <a:t>: </a:t>
            </a:r>
            <a:r>
              <a:rPr lang="tr-TR" dirty="0">
                <a:solidFill>
                  <a:srgbClr val="000000"/>
                </a:solidFill>
                <a:effectLst>
                  <a:outerShdw blurRad="38100" dist="38100" dir="2700000" algn="tl">
                    <a:srgbClr val="C0C0C0"/>
                  </a:outerShdw>
                </a:effectLst>
              </a:rPr>
              <a:t>8.15</a:t>
            </a:r>
          </a:p>
          <a:p>
            <a:pPr marL="12700" indent="-12700">
              <a:buNone/>
              <a:defRPr/>
            </a:pPr>
            <a:r>
              <a:rPr lang="tr-TR" b="1" dirty="0">
                <a:solidFill>
                  <a:srgbClr val="000000"/>
                </a:solidFill>
                <a:effectLst>
                  <a:outerShdw blurRad="38100" dist="38100" dir="2700000" algn="tl">
                    <a:srgbClr val="C0C0C0"/>
                  </a:outerShdw>
                </a:effectLst>
              </a:rPr>
              <a:t> </a:t>
            </a:r>
            <a:r>
              <a:rPr lang="tr-TR" b="1" dirty="0" smtClean="0">
                <a:solidFill>
                  <a:srgbClr val="000000"/>
                </a:solidFill>
                <a:effectLst>
                  <a:outerShdw blurRad="38100" dist="38100" dir="2700000" algn="tl">
                    <a:srgbClr val="C0C0C0"/>
                  </a:outerShdw>
                </a:effectLst>
              </a:rPr>
              <a:t> İlk </a:t>
            </a:r>
            <a:r>
              <a:rPr lang="tr-TR" b="1" dirty="0">
                <a:solidFill>
                  <a:srgbClr val="000000"/>
                </a:solidFill>
                <a:effectLst>
                  <a:outerShdw blurRad="38100" dist="38100" dir="2700000" algn="tl">
                    <a:srgbClr val="C0C0C0"/>
                  </a:outerShdw>
                </a:effectLst>
              </a:rPr>
              <a:t>Ders Başlangıç: </a:t>
            </a:r>
            <a:r>
              <a:rPr lang="tr-TR" altLang="tr-TR" b="1" dirty="0">
                <a:solidFill>
                  <a:srgbClr val="000000"/>
                </a:solidFill>
              </a:rPr>
              <a:t>8.30 </a:t>
            </a:r>
          </a:p>
          <a:p>
            <a:pPr marL="12700" indent="-12700">
              <a:buNone/>
              <a:defRPr/>
            </a:pPr>
            <a:r>
              <a:rPr lang="tr-TR" altLang="tr-TR" b="1" dirty="0">
                <a:solidFill>
                  <a:srgbClr val="000000"/>
                </a:solidFill>
              </a:rPr>
              <a:t> </a:t>
            </a:r>
          </a:p>
          <a:p>
            <a:pPr marL="12700" indent="-12700">
              <a:buNone/>
              <a:defRPr/>
            </a:pPr>
            <a:r>
              <a:rPr lang="tr-TR" altLang="tr-TR" dirty="0">
                <a:solidFill>
                  <a:srgbClr val="000000"/>
                </a:solidFill>
              </a:rPr>
              <a:t>Geç gelme birinci ders için belirlenen süre </a:t>
            </a:r>
            <a:r>
              <a:rPr lang="tr-TR" altLang="tr-TR" b="1" dirty="0">
                <a:solidFill>
                  <a:srgbClr val="000000"/>
                </a:solidFill>
              </a:rPr>
              <a:t>en fazla 5 dakikadır. </a:t>
            </a:r>
            <a:r>
              <a:rPr lang="tr-TR" altLang="tr-TR" dirty="0">
                <a:solidFill>
                  <a:srgbClr val="000000"/>
                </a:solidFill>
              </a:rPr>
              <a:t>Bu süreyi aşan öğrenciler yok yazılır ve devamsız gösterilir.  Sonraki derslere geç gelen öğrenci yok yazılır ve devamsızlıktan sayılır.</a:t>
            </a:r>
          </a:p>
          <a:p>
            <a:pPr marL="12700" indent="-12700">
              <a:buNone/>
              <a:defRPr/>
            </a:pPr>
            <a:endParaRPr lang="tr-TR" sz="3200" b="1" dirty="0">
              <a:solidFill>
                <a:srgbClr val="000000"/>
              </a:solidFill>
              <a:effectLst>
                <a:outerShdw blurRad="38100" dist="38100" dir="2700000" algn="tl">
                  <a:srgbClr val="C0C0C0"/>
                </a:outerShdw>
              </a:effectLst>
              <a:latin typeface="Comic Sans MS" pitchFamily="66" charset="0"/>
            </a:endParaRPr>
          </a:p>
          <a:p>
            <a:endParaRPr lang="tr-TR" dirty="0"/>
          </a:p>
        </p:txBody>
      </p:sp>
    </p:spTree>
    <p:extLst>
      <p:ext uri="{BB962C8B-B14F-4D97-AF65-F5344CB8AC3E}">
        <p14:creationId xmlns:p14="http://schemas.microsoft.com/office/powerpoint/2010/main" xmlns="" val="20981774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altLang="tr-TR" sz="4000" b="1" dirty="0">
                <a:solidFill>
                  <a:srgbClr val="FF0000"/>
                </a:solidFill>
                <a:latin typeface="+mn-lt"/>
              </a:rPr>
              <a:t>Örgün eğitim dışına çıkarma cezasını gerektiren davranışlar</a:t>
            </a:r>
            <a:endParaRPr lang="tr-TR" sz="4000" dirty="0">
              <a:latin typeface="+mn-lt"/>
            </a:endParaRPr>
          </a:p>
        </p:txBody>
      </p:sp>
      <p:sp>
        <p:nvSpPr>
          <p:cNvPr id="3" name="2 İçerik Yer Tutucusu"/>
          <p:cNvSpPr>
            <a:spLocks noGrp="1"/>
          </p:cNvSpPr>
          <p:nvPr>
            <p:ph sz="quarter" idx="1"/>
          </p:nvPr>
        </p:nvSpPr>
        <p:spPr/>
        <p:txBody>
          <a:bodyPr>
            <a:normAutofit lnSpcReduction="10000"/>
          </a:bodyPr>
          <a:lstStyle/>
          <a:p>
            <a:pPr>
              <a:buFont typeface="Wingdings" pitchFamily="2" charset="2"/>
              <a:buNone/>
            </a:pPr>
            <a:r>
              <a:rPr lang="tr-TR" altLang="tr-TR" sz="2800" dirty="0"/>
              <a:t>a) Türk Bayrağına, ülkeyi, milleti ve devleti temsil eden sembollere hakaret etmek,</a:t>
            </a:r>
          </a:p>
          <a:p>
            <a:pPr>
              <a:buFont typeface="Wingdings" pitchFamily="2" charset="2"/>
              <a:buNone/>
            </a:pPr>
            <a:r>
              <a:rPr lang="tr-TR" altLang="tr-TR" sz="2800" dirty="0"/>
              <a:t>b) Türkiye Cumhuriyeti'nin devleti ve milletiyle bölünmez bütünlüğü ilkesine ve Türkiye Cumhuriyetinin insan haklarına ve Anayasanın başlangıcında belirtilen temel ilkelere dayalı millî, demokratik, laik ve sosyal bir hukuk devleti niteliklerine aykırı miting, forum, direniş, yürüyüş, boykot ve işgal gibi ferdi veya toplu eylemler düzenlemek; düzenlenmesini kışkırtmak ve düzenlenmiş bu gibi eylemlere etkin olarak katılmak veya katılmaya zorlamak,</a:t>
            </a:r>
          </a:p>
          <a:p>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04664"/>
            <a:ext cx="8229600" cy="720080"/>
          </a:xfrm>
        </p:spPr>
        <p:txBody>
          <a:bodyPr>
            <a:normAutofit fontScale="90000"/>
          </a:bodyPr>
          <a:lstStyle/>
          <a:p>
            <a:r>
              <a:rPr kumimoji="0" lang="tr-TR" altLang="tr-TR" sz="4000" b="1" i="0" u="none" strike="noStrike" kern="1200" cap="none" spc="0" normalizeH="0" baseline="0" noProof="0" dirty="0">
                <a:ln>
                  <a:noFill/>
                </a:ln>
                <a:solidFill>
                  <a:srgbClr val="FF0000"/>
                </a:solidFill>
                <a:effectLst/>
                <a:uLnTx/>
                <a:uFillTx/>
                <a:latin typeface="+mn-lt"/>
                <a:ea typeface="+mj-ea"/>
                <a:cs typeface="+mj-cs"/>
              </a:rPr>
              <a:t>Örgün eğitim dışına çıkarma cezası</a:t>
            </a:r>
            <a:endParaRPr lang="tr-TR" dirty="0">
              <a:latin typeface="+mn-lt"/>
            </a:endParaRPr>
          </a:p>
        </p:txBody>
      </p:sp>
      <p:sp>
        <p:nvSpPr>
          <p:cNvPr id="3" name="2 İçerik Yer Tutucusu"/>
          <p:cNvSpPr>
            <a:spLocks noGrp="1"/>
          </p:cNvSpPr>
          <p:nvPr>
            <p:ph sz="quarter" idx="1"/>
          </p:nvPr>
        </p:nvSpPr>
        <p:spPr>
          <a:xfrm>
            <a:off x="457200" y="1124744"/>
            <a:ext cx="8229600" cy="5199856"/>
          </a:xfrm>
        </p:spPr>
        <p:txBody>
          <a:bodyPr>
            <a:normAutofit/>
          </a:bodyPr>
          <a:lstStyle/>
          <a:p>
            <a:pPr>
              <a:buNone/>
            </a:pPr>
            <a:r>
              <a:rPr lang="tr-TR" altLang="tr-TR" dirty="0"/>
              <a:t>c</a:t>
            </a:r>
            <a:r>
              <a:rPr lang="tr-TR" altLang="tr-TR" sz="2800" dirty="0"/>
              <a:t>) Kişileri veya grupları; dil, ırk, cinsiyet, siyasi düşünce, felsefi ve dini inançlarına göre ayırmayı, kınamayı, kötülemeyi amaçlayan bölücü ve yıkıcı toplu eylemler düzenlemek, katılmak, bu eylemlerin organizasyonunda yer almak, </a:t>
            </a:r>
          </a:p>
          <a:p>
            <a:pPr>
              <a:buNone/>
            </a:pPr>
            <a:r>
              <a:rPr lang="tr-TR" altLang="tr-TR" sz="2800" dirty="0" smtClean="0"/>
              <a:t>ç) </a:t>
            </a:r>
            <a:r>
              <a:rPr lang="tr-TR" altLang="tr-TR" sz="2800" dirty="0"/>
              <a:t>Okul içinde ve dışında tek veya toplu hâlde okulun yönetici, öğretmen, eğitici personel, memur ve diğer personeline karşı saldırıda bulunmak, bu gibi hareketleri düzenlemek veya kışkırtmak, </a:t>
            </a:r>
          </a:p>
          <a:p>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780696"/>
          </a:xfrm>
        </p:spPr>
        <p:txBody>
          <a:bodyPr>
            <a:normAutofit/>
          </a:bodyPr>
          <a:lstStyle/>
          <a:p>
            <a:r>
              <a:rPr kumimoji="0" lang="tr-TR" altLang="tr-TR" sz="4000" b="1" i="0" u="none" strike="noStrike" kern="1200" cap="none" spc="0" normalizeH="0" baseline="0" noProof="0" dirty="0">
                <a:ln>
                  <a:noFill/>
                </a:ln>
                <a:solidFill>
                  <a:srgbClr val="FF0000"/>
                </a:solidFill>
                <a:effectLst/>
                <a:uLnTx/>
                <a:uFillTx/>
                <a:latin typeface="+mn-lt"/>
                <a:ea typeface="+mj-ea"/>
                <a:cs typeface="+mj-cs"/>
              </a:rPr>
              <a:t>Örgün eğitim dışına çıkarma cezası</a:t>
            </a:r>
            <a:endParaRPr lang="tr-TR" dirty="0">
              <a:latin typeface="+mn-lt"/>
            </a:endParaRPr>
          </a:p>
        </p:txBody>
      </p:sp>
      <p:sp>
        <p:nvSpPr>
          <p:cNvPr id="3" name="2 İçerik Yer Tutucusu"/>
          <p:cNvSpPr>
            <a:spLocks noGrp="1"/>
          </p:cNvSpPr>
          <p:nvPr>
            <p:ph sz="quarter" idx="1"/>
          </p:nvPr>
        </p:nvSpPr>
        <p:spPr>
          <a:xfrm>
            <a:off x="457200" y="1700808"/>
            <a:ext cx="8229600" cy="4623792"/>
          </a:xfrm>
        </p:spPr>
        <p:txBody>
          <a:bodyPr/>
          <a:lstStyle/>
          <a:p>
            <a:pPr>
              <a:buFont typeface="Wingdings" pitchFamily="2" charset="2"/>
              <a:buNone/>
            </a:pPr>
            <a:r>
              <a:rPr lang="tr-TR" altLang="tr-TR" dirty="0" smtClean="0"/>
              <a:t>d) </a:t>
            </a:r>
            <a:r>
              <a:rPr lang="tr-TR" altLang="tr-TR" dirty="0"/>
              <a:t>Okul çalışanlarının görevlerini yapmalarına engel olmak için fiili saldırıda bulunmak ve başkalarını bu yöndeki eylemlere kışkırtmak, </a:t>
            </a:r>
          </a:p>
          <a:p>
            <a:pPr>
              <a:buFont typeface="Wingdings" pitchFamily="2" charset="2"/>
              <a:buNone/>
            </a:pPr>
            <a:r>
              <a:rPr lang="tr-TR" altLang="tr-TR" dirty="0" smtClean="0"/>
              <a:t>e) </a:t>
            </a:r>
            <a:r>
              <a:rPr lang="tr-TR" altLang="tr-TR" dirty="0"/>
              <a:t>Okulun taşınır veya taşınmaz mallarını kasıtlı olarak tahrip etmek,</a:t>
            </a:r>
          </a:p>
          <a:p>
            <a:pPr>
              <a:buFont typeface="Wingdings" pitchFamily="2" charset="2"/>
              <a:buNone/>
            </a:pPr>
            <a:r>
              <a:rPr lang="tr-TR" altLang="tr-TR" dirty="0" smtClean="0"/>
              <a:t>f) </a:t>
            </a:r>
            <a:r>
              <a:rPr lang="tr-TR" altLang="tr-TR" dirty="0"/>
              <a:t>Çete kurmak, çetede yer almak, yol kesmek, adam kaçırmak; kapkaç ve gasp yapmak, fidye ve haraç almak,</a:t>
            </a:r>
          </a:p>
          <a:p>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780696"/>
          </a:xfrm>
        </p:spPr>
        <p:txBody>
          <a:bodyPr>
            <a:normAutofit/>
          </a:bodyPr>
          <a:lstStyle/>
          <a:p>
            <a:r>
              <a:rPr kumimoji="0" lang="tr-TR" altLang="tr-TR" sz="4000" b="1" i="0" u="none" strike="noStrike" kern="1200" cap="none" spc="0" normalizeH="0" baseline="0" noProof="0" dirty="0">
                <a:ln>
                  <a:noFill/>
                </a:ln>
                <a:solidFill>
                  <a:srgbClr val="FF0000"/>
                </a:solidFill>
                <a:effectLst/>
                <a:uLnTx/>
                <a:uFillTx/>
                <a:latin typeface="+mn-lt"/>
                <a:ea typeface="+mj-ea"/>
                <a:cs typeface="+mj-cs"/>
              </a:rPr>
              <a:t>Örgün eğitim dışına çıkarma cezası</a:t>
            </a:r>
            <a:endParaRPr lang="tr-TR" dirty="0">
              <a:latin typeface="+mn-lt"/>
            </a:endParaRPr>
          </a:p>
        </p:txBody>
      </p:sp>
      <p:sp>
        <p:nvSpPr>
          <p:cNvPr id="3" name="2 İçerik Yer Tutucusu"/>
          <p:cNvSpPr>
            <a:spLocks noGrp="1"/>
          </p:cNvSpPr>
          <p:nvPr>
            <p:ph sz="quarter" idx="1"/>
          </p:nvPr>
        </p:nvSpPr>
        <p:spPr>
          <a:xfrm>
            <a:off x="457200" y="1847088"/>
            <a:ext cx="8229600" cy="4477512"/>
          </a:xfrm>
        </p:spPr>
        <p:txBody>
          <a:bodyPr>
            <a:normAutofit/>
          </a:bodyPr>
          <a:lstStyle/>
          <a:p>
            <a:pPr>
              <a:buNone/>
            </a:pPr>
            <a:r>
              <a:rPr lang="tr-TR" altLang="tr-TR" sz="2400" dirty="0" smtClean="0"/>
              <a:t>g) </a:t>
            </a:r>
            <a:r>
              <a:rPr lang="tr-TR" altLang="tr-TR" dirty="0"/>
              <a:t>Yasa dışı örgütlerin ve kuruluşların, siyasi ve ideolojik görüşleri doğrultusunda propaganda yapmak, eylem düzenlemek, başkalarını bu gibi eylemleri düzenlemeye kışkırtmak, düzenlenmiş eylemlere etkin biçimde katılmak, bu kuruluşlara üye olmak, üye kaydetmek; para toplamak ve bağışta bulunmaya zorlamak,</a:t>
            </a:r>
          </a:p>
          <a:p>
            <a:pPr>
              <a:buNone/>
            </a:pPr>
            <a:r>
              <a:rPr lang="tr-TR" altLang="tr-TR" dirty="0" smtClean="0"/>
              <a:t>ğ) Bilişim araçları yoluyla; bölücü, yıkıcı, ahlak dışı ve şiddeti özendiren sesli, sözlü, yazılı ve görüntülü içerikler oluşturmak, bunları çoğaltmak, yaymak ve ticaretini yapmak. </a:t>
            </a:r>
          </a:p>
          <a:p>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33400"/>
            <a:ext cx="8229600" cy="663352"/>
          </a:xfrm>
        </p:spPr>
        <p:txBody>
          <a:bodyPr>
            <a:normAutofit fontScale="90000"/>
          </a:bodyPr>
          <a:lstStyle/>
          <a:p>
            <a:r>
              <a:rPr kumimoji="0" lang="tr-TR" altLang="tr-TR" sz="4000" b="1" i="0" u="none" strike="noStrike" kern="1200" cap="none" spc="0" normalizeH="0" baseline="0" noProof="0" dirty="0">
                <a:ln>
                  <a:noFill/>
                </a:ln>
                <a:solidFill>
                  <a:srgbClr val="FF0000"/>
                </a:solidFill>
                <a:effectLst/>
                <a:uLnTx/>
                <a:uFillTx/>
                <a:latin typeface="+mn-lt"/>
                <a:ea typeface="+mj-ea"/>
                <a:cs typeface="+mj-cs"/>
              </a:rPr>
              <a:t>Örgün eğitim dışına çıkarma cezası</a:t>
            </a:r>
            <a:endParaRPr lang="tr-TR" dirty="0">
              <a:latin typeface="+mn-lt"/>
            </a:endParaRPr>
          </a:p>
        </p:txBody>
      </p:sp>
      <p:sp>
        <p:nvSpPr>
          <p:cNvPr id="3" name="2 İçerik Yer Tutucusu"/>
          <p:cNvSpPr>
            <a:spLocks noGrp="1"/>
          </p:cNvSpPr>
          <p:nvPr>
            <p:ph sz="quarter" idx="1"/>
          </p:nvPr>
        </p:nvSpPr>
        <p:spPr>
          <a:xfrm>
            <a:off x="457200" y="1556792"/>
            <a:ext cx="8229600" cy="4767808"/>
          </a:xfrm>
        </p:spPr>
        <p:txBody>
          <a:bodyPr/>
          <a:lstStyle/>
          <a:p>
            <a:r>
              <a:rPr lang="tr-TR" altLang="tr-TR" sz="2400" dirty="0" smtClean="0"/>
              <a:t>Yukarıda </a:t>
            </a:r>
            <a:r>
              <a:rPr lang="tr-TR" altLang="tr-TR" sz="2400" dirty="0"/>
              <a:t>belirtilenlerin dışında ve disiplin cezası verilmesini gerektiren fiil ve hâllere nitelik ve ağırlıkları itibarıyla benzer eylemlerde bulunanlara suça uygun cezalar verilir.</a:t>
            </a:r>
            <a:endParaRPr lang="tr-TR" sz="2400" dirty="0"/>
          </a:p>
          <a:p>
            <a:r>
              <a:rPr lang="tr-TR" sz="2400" dirty="0" smtClean="0">
                <a:solidFill>
                  <a:srgbClr val="000000"/>
                </a:solidFill>
                <a:effectLst>
                  <a:outerShdw blurRad="38100" dist="38100" dir="2700000" algn="tl">
                    <a:srgbClr val="C0C0C0"/>
                  </a:outerShdw>
                </a:effectLst>
              </a:rPr>
              <a:t>Bilişim Suçları:</a:t>
            </a:r>
            <a:r>
              <a:rPr lang="tr-TR" sz="2400" dirty="0" smtClean="0"/>
              <a:t> Kişilere, arkadaşlarına ve okul çalışanlarına sözle, davranışla veya sosyal medya üzerinden hakaret etmek, paylaşmak, yaymak veya başkalarını bu davranışa kışkırtmak, okuldan 1-5 gün arasında kısa süreli uzaklaştırma cezasını verilir. </a:t>
            </a:r>
            <a:endParaRPr lang="tr-TR" sz="2400" dirty="0" smtClean="0">
              <a:solidFill>
                <a:srgbClr val="000000"/>
              </a:solidFill>
              <a:effectLst>
                <a:outerShdw blurRad="38100" dist="38100" dir="2700000" algn="tl">
                  <a:srgbClr val="C0C0C0"/>
                </a:outerShdw>
              </a:effectLst>
            </a:endParaRPr>
          </a:p>
          <a:p>
            <a:r>
              <a:rPr lang="tr-TR" sz="2400" dirty="0" smtClean="0"/>
              <a:t>Tütün ve tütün mamullerini bulunduran ve kullanan öğrencilere İdari para cezası uygulanır, ayrıca disiplin cezası da verilir.</a:t>
            </a:r>
            <a:endParaRPr lang="tr-TR" dirty="0" smtClean="0"/>
          </a:p>
          <a:p>
            <a:endParaRPr lang="tr-TR" altLang="tr-TR" b="1" dirty="0">
              <a:latin typeface="Comic Sans MS" pitchFamily="66" charset="0"/>
            </a:endParaRPr>
          </a:p>
          <a:p>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780696"/>
          </a:xfrm>
        </p:spPr>
        <p:txBody>
          <a:bodyPr>
            <a:normAutofit/>
          </a:bodyPr>
          <a:lstStyle/>
          <a:p>
            <a:r>
              <a:rPr kumimoji="0" lang="tr-TR" altLang="tr-TR" sz="4000" b="1" i="0" u="none" strike="noStrike" kern="1200" cap="none" spc="0" normalizeH="0" baseline="0" noProof="0" dirty="0">
                <a:ln>
                  <a:noFill/>
                </a:ln>
                <a:solidFill>
                  <a:srgbClr val="FF0000"/>
                </a:solidFill>
                <a:effectLst/>
                <a:uLnTx/>
                <a:uFillTx/>
                <a:latin typeface="+mn-lt"/>
                <a:ea typeface="+mj-ea"/>
                <a:cs typeface="+mj-cs"/>
              </a:rPr>
              <a:t>Örgün eğitim dışına çıkarma cezası</a:t>
            </a:r>
            <a:endParaRPr lang="tr-TR" dirty="0">
              <a:latin typeface="+mn-lt"/>
            </a:endParaRPr>
          </a:p>
        </p:txBody>
      </p:sp>
      <p:sp>
        <p:nvSpPr>
          <p:cNvPr id="3" name="2 İçerik Yer Tutucusu"/>
          <p:cNvSpPr>
            <a:spLocks noGrp="1"/>
          </p:cNvSpPr>
          <p:nvPr>
            <p:ph sz="quarter" idx="1"/>
          </p:nvPr>
        </p:nvSpPr>
        <p:spPr>
          <a:xfrm>
            <a:off x="457200" y="1628800"/>
            <a:ext cx="8229600" cy="4695800"/>
          </a:xfrm>
        </p:spPr>
        <p:txBody>
          <a:bodyPr/>
          <a:lstStyle/>
          <a:p>
            <a:r>
              <a:rPr lang="tr-TR" altLang="tr-TR" sz="2400" dirty="0"/>
              <a:t>İşlenen suçun tekrarı halinde cezalar bir derece ağırlaştırılmış şekliyle verilir.</a:t>
            </a:r>
          </a:p>
          <a:p>
            <a:pPr algn="just"/>
            <a:r>
              <a:rPr lang="tr-TR" altLang="tr-TR" sz="2400" dirty="0"/>
              <a:t>Öğrencinin kayıtlı bulunduğu okulda disiplin olaylarına karışması ve buna ilişkin araştırma/inceleme/soruşturma sürdürülürken </a:t>
            </a:r>
            <a:r>
              <a:rPr lang="tr-TR" altLang="tr-TR" sz="2400" b="1" dirty="0"/>
              <a:t>bir başka okula nakledilmesi durumunda, </a:t>
            </a:r>
            <a:r>
              <a:rPr lang="tr-TR" altLang="tr-TR" sz="2400" dirty="0"/>
              <a:t>işlemi başlatan okul, </a:t>
            </a:r>
            <a:r>
              <a:rPr lang="tr-TR" altLang="tr-TR" sz="2400" b="1" dirty="0"/>
              <a:t>araştırma/inceleme/soruşturmayı tamamlar </a:t>
            </a:r>
            <a:r>
              <a:rPr lang="tr-TR" altLang="tr-TR" sz="2400" dirty="0"/>
              <a:t>ve dosyayı </a:t>
            </a:r>
            <a:r>
              <a:rPr lang="tr-TR" altLang="tr-TR" sz="2400" b="1" dirty="0"/>
              <a:t>yeni okuluna gönderir</a:t>
            </a:r>
            <a:r>
              <a:rPr lang="tr-TR" altLang="tr-TR" sz="2400" dirty="0"/>
              <a:t>. </a:t>
            </a:r>
            <a:endParaRPr lang="tr-TR" altLang="tr-TR" sz="2400" dirty="0" smtClean="0"/>
          </a:p>
          <a:p>
            <a:pPr algn="just"/>
            <a:r>
              <a:rPr lang="tr-TR" altLang="tr-TR" sz="2400" dirty="0" smtClean="0"/>
              <a:t>Yeni </a:t>
            </a:r>
            <a:r>
              <a:rPr lang="tr-TR" altLang="tr-TR" sz="2400" dirty="0"/>
              <a:t>okulu aracılığıyla posta, e-Posta ve/veya diğer iletişim araçlarıyla tebligat yapılarak </a:t>
            </a:r>
            <a:r>
              <a:rPr lang="tr-TR" altLang="tr-TR" sz="2400" b="1" dirty="0"/>
              <a:t>öğrenciye ceza uygulanır </a:t>
            </a:r>
            <a:r>
              <a:rPr lang="tr-TR" altLang="tr-TR" sz="2400" dirty="0"/>
              <a:t>ve dosyasına işlenir. </a:t>
            </a:r>
            <a:r>
              <a:rPr lang="tr-TR" altLang="tr-TR" sz="2400" b="1" dirty="0"/>
              <a:t>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altLang="tr-TR" sz="4400" b="1" dirty="0">
                <a:solidFill>
                  <a:srgbClr val="FF0000"/>
                </a:solidFill>
                <a:latin typeface="+mn-lt"/>
              </a:rPr>
              <a:t>Kılık Kıyafet</a:t>
            </a:r>
            <a:endParaRPr lang="tr-TR" sz="4400" dirty="0">
              <a:latin typeface="+mn-lt"/>
            </a:endParaRPr>
          </a:p>
        </p:txBody>
      </p:sp>
      <p:sp>
        <p:nvSpPr>
          <p:cNvPr id="3" name="İçerik Yer Tutucusu 2"/>
          <p:cNvSpPr>
            <a:spLocks noGrp="1"/>
          </p:cNvSpPr>
          <p:nvPr>
            <p:ph sz="quarter" idx="1"/>
          </p:nvPr>
        </p:nvSpPr>
        <p:spPr/>
        <p:txBody>
          <a:bodyPr>
            <a:normAutofit fontScale="92500" lnSpcReduction="10000"/>
          </a:bodyPr>
          <a:lstStyle/>
          <a:p>
            <a:pPr>
              <a:buFont typeface="Wingdings" pitchFamily="2" charset="2"/>
              <a:buChar char="ü"/>
            </a:pPr>
            <a:r>
              <a:rPr lang="tr-TR" altLang="tr-TR" sz="2800" dirty="0" smtClean="0">
                <a:solidFill>
                  <a:srgbClr val="000000"/>
                </a:solidFill>
              </a:rPr>
              <a:t>Siyah pantolon, siyah okul logolu  tişört. Kışın </a:t>
            </a:r>
            <a:r>
              <a:rPr lang="tr-TR" altLang="tr-TR" sz="2800" dirty="0">
                <a:solidFill>
                  <a:srgbClr val="000000"/>
                </a:solidFill>
              </a:rPr>
              <a:t>üst koyu renk hırka veya </a:t>
            </a:r>
            <a:r>
              <a:rPr lang="tr-TR" altLang="tr-TR" sz="2800" dirty="0" smtClean="0">
                <a:solidFill>
                  <a:srgbClr val="000000"/>
                </a:solidFill>
              </a:rPr>
              <a:t>polar</a:t>
            </a:r>
          </a:p>
          <a:p>
            <a:pPr>
              <a:buFont typeface="Wingdings" pitchFamily="2" charset="2"/>
              <a:buNone/>
            </a:pPr>
            <a:endParaRPr lang="tr-TR" altLang="tr-TR" sz="2800" dirty="0" smtClean="0">
              <a:solidFill>
                <a:srgbClr val="000000"/>
              </a:solidFill>
            </a:endParaRPr>
          </a:p>
          <a:p>
            <a:pPr>
              <a:buFont typeface="Wingdings" pitchFamily="2" charset="2"/>
              <a:buChar char="ü"/>
            </a:pPr>
            <a:r>
              <a:rPr lang="tr-TR" altLang="tr-TR" sz="2800" dirty="0" smtClean="0">
                <a:solidFill>
                  <a:srgbClr val="000000"/>
                </a:solidFill>
              </a:rPr>
              <a:t>Beden eğitimi dersinde okul eşofmanı</a:t>
            </a:r>
          </a:p>
          <a:p>
            <a:pPr>
              <a:buFont typeface="Wingdings" pitchFamily="2" charset="2"/>
              <a:buNone/>
            </a:pPr>
            <a:endParaRPr lang="tr-TR" altLang="tr-TR" sz="2800" dirty="0" smtClean="0">
              <a:solidFill>
                <a:srgbClr val="000000"/>
              </a:solidFill>
            </a:endParaRPr>
          </a:p>
          <a:p>
            <a:pPr>
              <a:buNone/>
            </a:pPr>
            <a:r>
              <a:rPr lang="tr-TR" altLang="tr-TR" sz="2800" b="1" dirty="0" smtClean="0">
                <a:solidFill>
                  <a:srgbClr val="FF0000"/>
                </a:solidFill>
              </a:rPr>
              <a:t>                    Kılık Kıyafet Sınırlamaları</a:t>
            </a:r>
            <a:endParaRPr lang="tr-TR" altLang="tr-TR" sz="2800" b="1" dirty="0" smtClean="0">
              <a:solidFill>
                <a:srgbClr val="000000"/>
              </a:solidFill>
            </a:endParaRPr>
          </a:p>
          <a:p>
            <a:pPr>
              <a:buFont typeface="Wingdings" pitchFamily="2" charset="2"/>
              <a:buChar char="ü"/>
            </a:pPr>
            <a:r>
              <a:rPr lang="tr-TR" altLang="tr-TR" sz="2800" dirty="0" smtClean="0"/>
              <a:t>Erkek öğrenciler sakal ile okula gelemezler.</a:t>
            </a:r>
          </a:p>
          <a:p>
            <a:pPr>
              <a:buNone/>
            </a:pPr>
            <a:endParaRPr lang="tr-TR" altLang="tr-TR" sz="2800" dirty="0" smtClean="0"/>
          </a:p>
          <a:p>
            <a:pPr>
              <a:buFont typeface="Wingdings" pitchFamily="2" charset="2"/>
              <a:buChar char="ü"/>
            </a:pPr>
            <a:r>
              <a:rPr lang="tr-TR" altLang="tr-TR" sz="2800" dirty="0" smtClean="0"/>
              <a:t>Kız öğrenciler takma/protez, </a:t>
            </a:r>
            <a:r>
              <a:rPr lang="tr-TR" altLang="tr-TR" sz="2800" dirty="0" err="1" smtClean="0"/>
              <a:t>piercing</a:t>
            </a:r>
            <a:r>
              <a:rPr lang="tr-TR" altLang="tr-TR" sz="2800" dirty="0" smtClean="0"/>
              <a:t>, uzun tırnakla okula gelemezler.</a:t>
            </a:r>
          </a:p>
          <a:p>
            <a:pPr>
              <a:buFont typeface="Wingdings" pitchFamily="2" charset="2"/>
              <a:buNone/>
            </a:pPr>
            <a:endParaRPr lang="tr-TR" altLang="tr-TR" sz="2800" b="1" dirty="0">
              <a:solidFill>
                <a:srgbClr val="000000"/>
              </a:solidFill>
              <a:latin typeface="Comic Sans MS" pitchFamily="66" charset="0"/>
            </a:endParaRPr>
          </a:p>
          <a:p>
            <a:endParaRPr lang="tr-TR" dirty="0"/>
          </a:p>
        </p:txBody>
      </p:sp>
    </p:spTree>
    <p:extLst>
      <p:ext uri="{BB962C8B-B14F-4D97-AF65-F5344CB8AC3E}">
        <p14:creationId xmlns:p14="http://schemas.microsoft.com/office/powerpoint/2010/main" xmlns="" val="1342352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908720"/>
            <a:ext cx="7772400" cy="1143000"/>
          </a:xfrm>
        </p:spPr>
        <p:txBody>
          <a:bodyPr>
            <a:normAutofit/>
          </a:bodyPr>
          <a:lstStyle/>
          <a:p>
            <a:pPr algn="ctr"/>
            <a:r>
              <a:rPr lang="tr-TR" altLang="tr-TR" sz="4000" b="1" dirty="0">
                <a:solidFill>
                  <a:srgbClr val="FF0000"/>
                </a:solidFill>
                <a:latin typeface="+mn-lt"/>
              </a:rPr>
              <a:t>Öğrenci Nöbetleri</a:t>
            </a:r>
            <a:endParaRPr lang="tr-TR" sz="4000" dirty="0">
              <a:latin typeface="+mn-lt"/>
            </a:endParaRPr>
          </a:p>
        </p:txBody>
      </p:sp>
      <p:sp>
        <p:nvSpPr>
          <p:cNvPr id="3" name="2 İçerik Yer Tutucusu"/>
          <p:cNvSpPr>
            <a:spLocks noGrp="1"/>
          </p:cNvSpPr>
          <p:nvPr>
            <p:ph sz="quarter" idx="1"/>
          </p:nvPr>
        </p:nvSpPr>
        <p:spPr>
          <a:xfrm>
            <a:off x="914400" y="2204864"/>
            <a:ext cx="7772400" cy="3814936"/>
          </a:xfrm>
        </p:spPr>
        <p:txBody>
          <a:bodyPr/>
          <a:lstStyle/>
          <a:p>
            <a:r>
              <a:rPr lang="tr-TR" altLang="tr-TR" sz="2400" dirty="0"/>
              <a:t>Öğrencilerin </a:t>
            </a:r>
            <a:r>
              <a:rPr lang="tr-TR" altLang="tr-TR" sz="2400" dirty="0" smtClean="0"/>
              <a:t>okulun </a:t>
            </a:r>
            <a:r>
              <a:rPr lang="tr-TR" altLang="tr-TR" sz="2400" dirty="0"/>
              <a:t>yönetim işlerine yardımcı olmalarını sağlamak amacıyla öğrencilere nöbet görevi verilir. </a:t>
            </a:r>
            <a:endParaRPr lang="tr-TR" altLang="tr-TR" sz="2400" dirty="0" smtClean="0"/>
          </a:p>
          <a:p>
            <a:pPr>
              <a:buNone/>
            </a:pPr>
            <a:endParaRPr lang="tr-TR" altLang="tr-TR" sz="2400" dirty="0"/>
          </a:p>
          <a:p>
            <a:r>
              <a:rPr lang="tr-TR" altLang="tr-TR" sz="2400" dirty="0"/>
              <a:t>Nöbetçi öğrenciler, nöbetçi öğretmene, nöbetçi müdür yardımcısına veya okul müdürüne bilgi vermek şartıyla yazılı ve uygulamalı sınava girerler. Öğrencilerin nöbet tuttuğu günler devamsızlıktan sayılmaz.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2" y="764704"/>
            <a:ext cx="7772400" cy="792088"/>
          </a:xfrm>
        </p:spPr>
        <p:txBody>
          <a:bodyPr>
            <a:normAutofit fontScale="90000"/>
          </a:bodyPr>
          <a:lstStyle/>
          <a:p>
            <a:r>
              <a:rPr kumimoji="0" lang="tr-TR" altLang="tr-TR" sz="4400" b="1" i="0" u="none" strike="noStrike" kern="1200" cap="none" spc="0" normalizeH="0" baseline="0" noProof="0" dirty="0">
                <a:ln>
                  <a:noFill/>
                </a:ln>
                <a:solidFill>
                  <a:srgbClr val="FF0000"/>
                </a:solidFill>
                <a:effectLst/>
                <a:uLnTx/>
                <a:uFillTx/>
                <a:latin typeface="+mn-lt"/>
                <a:ea typeface="+mj-ea"/>
                <a:cs typeface="+mj-cs"/>
              </a:rPr>
              <a:t>Sınıf Başkanlığı</a:t>
            </a:r>
            <a:endParaRPr lang="tr-TR" dirty="0">
              <a:latin typeface="+mn-lt"/>
            </a:endParaRPr>
          </a:p>
        </p:txBody>
      </p:sp>
      <p:sp>
        <p:nvSpPr>
          <p:cNvPr id="3" name="İçerik Yer Tutucusu 2"/>
          <p:cNvSpPr>
            <a:spLocks noGrp="1"/>
          </p:cNvSpPr>
          <p:nvPr>
            <p:ph sz="quarter" idx="1"/>
          </p:nvPr>
        </p:nvSpPr>
        <p:spPr>
          <a:xfrm>
            <a:off x="755576" y="1628800"/>
            <a:ext cx="7772400" cy="4320480"/>
          </a:xfrm>
        </p:spPr>
        <p:txBody>
          <a:bodyPr>
            <a:normAutofit/>
          </a:bodyPr>
          <a:lstStyle/>
          <a:p>
            <a:r>
              <a:rPr lang="tr-TR" altLang="tr-TR" dirty="0" smtClean="0"/>
              <a:t>Öğrenciler, sınıf öğretmeni rehberliğinde her ders yılı için sınıf başkanı ve başkan yardımcısı seçer. </a:t>
            </a:r>
          </a:p>
          <a:p>
            <a:endParaRPr lang="tr-TR" altLang="tr-TR" sz="2800" dirty="0" smtClean="0"/>
          </a:p>
          <a:p>
            <a:r>
              <a:rPr lang="tr-TR" altLang="tr-TR" dirty="0" smtClean="0"/>
              <a:t>Sınıf </a:t>
            </a:r>
            <a:r>
              <a:rPr lang="tr-TR" altLang="tr-TR" dirty="0"/>
              <a:t>başkanlığına ve başkan yardımcılığına aday olacak öğrencilerde; disiplin cezası almamış olmak ve örnek davranışlara sahip olmak şartı aranır. </a:t>
            </a:r>
          </a:p>
          <a:p>
            <a:pPr>
              <a:buFont typeface="Wingdings" pitchFamily="2" charset="2"/>
              <a:buNone/>
            </a:pPr>
            <a:endParaRPr lang="tr-TR" altLang="tr-TR" dirty="0"/>
          </a:p>
          <a:p>
            <a:r>
              <a:rPr lang="tr-TR" altLang="tr-TR" dirty="0"/>
              <a:t>Seçilme şartlarını kaybeden sınıf başkanı ve yardımcısı sınıf rehber öğretmeni tarafından görevden alınır. </a:t>
            </a:r>
          </a:p>
          <a:p>
            <a:endParaRPr lang="tr-TR" dirty="0"/>
          </a:p>
        </p:txBody>
      </p:sp>
    </p:spTree>
    <p:extLst>
      <p:ext uri="{BB962C8B-B14F-4D97-AF65-F5344CB8AC3E}">
        <p14:creationId xmlns:p14="http://schemas.microsoft.com/office/powerpoint/2010/main" xmlns="" val="1325884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908720"/>
            <a:ext cx="7772400" cy="1143000"/>
          </a:xfrm>
        </p:spPr>
        <p:txBody>
          <a:bodyPr>
            <a:normAutofit fontScale="90000"/>
          </a:bodyPr>
          <a:lstStyle/>
          <a:p>
            <a:pPr algn="ctr"/>
            <a:r>
              <a:rPr lang="tr-TR" altLang="tr-TR" sz="4400" b="1" dirty="0">
                <a:solidFill>
                  <a:srgbClr val="FF0000"/>
                </a:solidFill>
                <a:latin typeface="+mn-lt"/>
              </a:rPr>
              <a:t>Geç Gelme, Devamsızlık ve İlişik Kesme</a:t>
            </a:r>
            <a:endParaRPr lang="tr-TR" sz="4400" dirty="0">
              <a:latin typeface="+mn-lt"/>
            </a:endParaRPr>
          </a:p>
        </p:txBody>
      </p:sp>
      <p:sp>
        <p:nvSpPr>
          <p:cNvPr id="3" name="İçerik Yer Tutucusu 2"/>
          <p:cNvSpPr>
            <a:spLocks noGrp="1"/>
          </p:cNvSpPr>
          <p:nvPr>
            <p:ph sz="quarter" idx="1"/>
          </p:nvPr>
        </p:nvSpPr>
        <p:spPr>
          <a:xfrm>
            <a:off x="683568" y="2286000"/>
            <a:ext cx="7772400" cy="3807296"/>
          </a:xfrm>
        </p:spPr>
        <p:txBody>
          <a:bodyPr>
            <a:normAutofit/>
          </a:bodyPr>
          <a:lstStyle/>
          <a:p>
            <a:pPr marL="0" indent="0" algn="just">
              <a:buNone/>
            </a:pPr>
            <a:r>
              <a:rPr lang="tr-TR" sz="2800" dirty="0"/>
              <a:t>(</a:t>
            </a:r>
            <a:r>
              <a:rPr lang="tr-TR" sz="2800" dirty="0" smtClean="0"/>
              <a:t>1) </a:t>
            </a:r>
            <a:r>
              <a:rPr lang="tr-TR" sz="2800" dirty="0"/>
              <a:t>Geç </a:t>
            </a:r>
            <a:r>
              <a:rPr lang="tr-TR" sz="2800" dirty="0" smtClean="0"/>
              <a:t>kalan öğrenciler birinci dersin ilk 5 dakikasında ise, ilgili müdür yardımcısından “</a:t>
            </a:r>
            <a:r>
              <a:rPr lang="tr-TR" sz="2800" i="1" dirty="0" smtClean="0">
                <a:solidFill>
                  <a:srgbClr val="FF0000"/>
                </a:solidFill>
              </a:rPr>
              <a:t>Geç kalma kağıdı</a:t>
            </a:r>
            <a:r>
              <a:rPr lang="tr-TR" sz="2800" dirty="0" smtClean="0"/>
              <a:t>” alarak derse girer. </a:t>
            </a:r>
            <a:r>
              <a:rPr lang="tr-TR" sz="2800" dirty="0"/>
              <a:t>Ancak </a:t>
            </a:r>
            <a:r>
              <a:rPr lang="tr-TR" sz="2800" i="1" dirty="0" smtClean="0">
                <a:solidFill>
                  <a:srgbClr val="FF0000"/>
                </a:solidFill>
              </a:rPr>
              <a:t>5 </a:t>
            </a:r>
            <a:r>
              <a:rPr lang="tr-TR" sz="2800" i="1" dirty="0">
                <a:solidFill>
                  <a:srgbClr val="FF0000"/>
                </a:solidFill>
              </a:rPr>
              <a:t>defa geç </a:t>
            </a:r>
            <a:r>
              <a:rPr lang="tr-TR" sz="2800" dirty="0" smtClean="0"/>
              <a:t>kaldığı durumda </a:t>
            </a:r>
            <a:r>
              <a:rPr lang="tr-TR" sz="2800" i="1" dirty="0">
                <a:solidFill>
                  <a:srgbClr val="FF0000"/>
                </a:solidFill>
              </a:rPr>
              <a:t>yarım gün </a:t>
            </a:r>
            <a:r>
              <a:rPr lang="tr-TR" sz="2800" dirty="0"/>
              <a:t>devamsızlıktan sayılır. Bu sürenin dışındaki geç gelmeler devamsızlıktan sayılır. </a:t>
            </a:r>
            <a:r>
              <a:rPr lang="tr-TR" sz="2800" dirty="0" smtClean="0"/>
              <a:t>E-okul sistemine işlenir. </a:t>
            </a:r>
            <a:endParaRPr lang="tr-TR" sz="2800" dirty="0"/>
          </a:p>
        </p:txBody>
      </p:sp>
    </p:spTree>
    <p:extLst>
      <p:ext uri="{BB962C8B-B14F-4D97-AF65-F5344CB8AC3E}">
        <p14:creationId xmlns:p14="http://schemas.microsoft.com/office/powerpoint/2010/main" xmlns="" val="3372762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32656"/>
            <a:ext cx="8507288" cy="1152128"/>
          </a:xfrm>
        </p:spPr>
        <p:txBody>
          <a:bodyPr>
            <a:normAutofit fontScale="90000"/>
          </a:bodyPr>
          <a:lstStyle/>
          <a:p>
            <a:r>
              <a:rPr lang="tr-TR" sz="4400" b="1" dirty="0" smtClean="0">
                <a:solidFill>
                  <a:srgbClr val="FF0000"/>
                </a:solidFill>
                <a:latin typeface="Comic Sans MS" panose="030F0702030302020204" pitchFamily="66" charset="0"/>
              </a:rPr>
              <a:t/>
            </a:r>
            <a:br>
              <a:rPr lang="tr-TR" sz="4400" b="1" dirty="0" smtClean="0">
                <a:solidFill>
                  <a:srgbClr val="FF0000"/>
                </a:solidFill>
                <a:latin typeface="Comic Sans MS" panose="030F0702030302020204" pitchFamily="66" charset="0"/>
              </a:rPr>
            </a:br>
            <a:r>
              <a:rPr lang="tr-TR" sz="4400" b="1" dirty="0" smtClean="0">
                <a:solidFill>
                  <a:srgbClr val="FF0000"/>
                </a:solidFill>
                <a:latin typeface="Comic Sans MS" panose="030F0702030302020204" pitchFamily="66" charset="0"/>
              </a:rPr>
              <a:t> </a:t>
            </a:r>
            <a:r>
              <a:rPr lang="tr-TR" sz="4400" b="1" dirty="0" smtClean="0">
                <a:solidFill>
                  <a:srgbClr val="FF0000"/>
                </a:solidFill>
                <a:latin typeface="+mn-lt"/>
              </a:rPr>
              <a:t>Devam-devamsızlık ve ilişik kesme </a:t>
            </a:r>
            <a:endParaRPr lang="tr-TR" sz="4400" b="1" dirty="0">
              <a:solidFill>
                <a:srgbClr val="FF0000"/>
              </a:solidFill>
              <a:latin typeface="+mn-lt"/>
            </a:endParaRPr>
          </a:p>
        </p:txBody>
      </p:sp>
      <p:sp>
        <p:nvSpPr>
          <p:cNvPr id="3" name="2 İçerik Yer Tutucusu"/>
          <p:cNvSpPr>
            <a:spLocks noGrp="1"/>
          </p:cNvSpPr>
          <p:nvPr>
            <p:ph sz="quarter" idx="1"/>
          </p:nvPr>
        </p:nvSpPr>
        <p:spPr>
          <a:xfrm>
            <a:off x="457200" y="1844824"/>
            <a:ext cx="8229600" cy="4479776"/>
          </a:xfrm>
        </p:spPr>
        <p:txBody>
          <a:bodyPr>
            <a:normAutofit/>
          </a:bodyPr>
          <a:lstStyle/>
          <a:p>
            <a:pPr marL="0" indent="0" algn="just">
              <a:buNone/>
            </a:pPr>
            <a:r>
              <a:rPr lang="tr-TR" sz="2800" dirty="0"/>
              <a:t>(2) Uygulamayla ilgili olarak; </a:t>
            </a:r>
          </a:p>
          <a:p>
            <a:pPr marL="0" indent="0" algn="just">
              <a:buNone/>
            </a:pPr>
            <a:r>
              <a:rPr lang="tr-TR" sz="2800" dirty="0"/>
              <a:t>a) Devamsızlık yapan öğrenciler, ders öğretmeni tarafından yoklama fişine, ilgili müdür yardımcısı tarafından da e-Okul sistemine işlenir. </a:t>
            </a:r>
          </a:p>
          <a:p>
            <a:pPr marL="0" indent="0" algn="just">
              <a:buNone/>
            </a:pPr>
            <a:r>
              <a:rPr lang="tr-TR" sz="2800" dirty="0"/>
              <a:t>b) Günlük toplam ders saatinin 2/3 ü ve daha fazlasına gelmeyenlerin devamsızlığı bir gün, diğer devamsızlıklar ise yarım gün sayılır.</a:t>
            </a:r>
            <a:endParaRPr lang="tr-TR" altLang="tr-T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636680"/>
          </a:xfrm>
        </p:spPr>
        <p:txBody>
          <a:bodyPr>
            <a:normAutofit fontScale="90000"/>
          </a:bodyPr>
          <a:lstStyle/>
          <a:p>
            <a:r>
              <a:rPr lang="tr-TR" sz="4000" b="1" dirty="0">
                <a:solidFill>
                  <a:srgbClr val="FF0000"/>
                </a:solidFill>
                <a:latin typeface="+mn-lt"/>
              </a:rPr>
              <a:t>Devam-devamsızlık ve ilişik kesme</a:t>
            </a:r>
            <a:endParaRPr lang="tr-TR" dirty="0">
              <a:latin typeface="+mn-lt"/>
            </a:endParaRPr>
          </a:p>
        </p:txBody>
      </p:sp>
      <p:sp>
        <p:nvSpPr>
          <p:cNvPr id="3" name="2 İçerik Yer Tutucusu"/>
          <p:cNvSpPr>
            <a:spLocks noGrp="1"/>
          </p:cNvSpPr>
          <p:nvPr>
            <p:ph sz="quarter" idx="1"/>
          </p:nvPr>
        </p:nvSpPr>
        <p:spPr>
          <a:xfrm>
            <a:off x="457200" y="1484784"/>
            <a:ext cx="8229600" cy="4839816"/>
          </a:xfrm>
        </p:spPr>
        <p:txBody>
          <a:bodyPr>
            <a:normAutofit/>
          </a:bodyPr>
          <a:lstStyle/>
          <a:p>
            <a:pPr marL="0" indent="0" algn="just">
              <a:buNone/>
            </a:pPr>
            <a:r>
              <a:rPr lang="tr-TR" b="1" dirty="0" smtClean="0"/>
              <a:t>(3) </a:t>
            </a:r>
            <a:r>
              <a:rPr lang="tr-TR" b="1" dirty="0"/>
              <a:t>Art arda iki gün özürsüz devamsızlık yapan öğrencinin durumu posta, e-posta veya diğer iletişim araçlarıyla velisine bildirilir, veli okula davet edilerek öğrencinin durumu hakkında bilgilendirilir ve varsa özür belgesini okul yönetimine teslim etmesi istenir. </a:t>
            </a:r>
            <a:endParaRPr lang="tr-TR" b="1" dirty="0" smtClean="0"/>
          </a:p>
          <a:p>
            <a:pPr marL="0" indent="0" algn="just">
              <a:buNone/>
            </a:pPr>
            <a:endParaRPr lang="tr-TR" b="1" dirty="0" smtClean="0"/>
          </a:p>
          <a:p>
            <a:pPr marL="0" indent="0" algn="just">
              <a:buNone/>
            </a:pPr>
            <a:r>
              <a:rPr lang="tr-TR" b="1" dirty="0" smtClean="0"/>
              <a:t>Devamsızlığın 5., 15. </a:t>
            </a:r>
            <a:r>
              <a:rPr lang="tr-TR" b="1" dirty="0"/>
              <a:t>ve </a:t>
            </a:r>
            <a:r>
              <a:rPr lang="tr-TR" b="1" dirty="0" smtClean="0"/>
              <a:t>25. </a:t>
            </a:r>
            <a:r>
              <a:rPr lang="tr-TR" b="1" dirty="0"/>
              <a:t>günlerinde tebligat yapılır, yapılan tebligat kayıt altına alınır ve öğrencinin okula devamının sağlanması istenir.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1399</TotalTime>
  <Words>2294</Words>
  <Application>Microsoft Office PowerPoint</Application>
  <PresentationFormat>Ekran Gösterisi (4:3)</PresentationFormat>
  <Paragraphs>177</Paragraphs>
  <Slides>35</Slides>
  <Notes>0</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Hisse Senedi</vt:lpstr>
      <vt:lpstr>Slayt 1</vt:lpstr>
      <vt:lpstr>  OKULUMUZ VE OKUL KURALLARI</vt:lpstr>
      <vt:lpstr>ZAMAN ÇİZELGESİ</vt:lpstr>
      <vt:lpstr>Kılık Kıyafet</vt:lpstr>
      <vt:lpstr>Öğrenci Nöbetleri</vt:lpstr>
      <vt:lpstr>Sınıf Başkanlığı</vt:lpstr>
      <vt:lpstr>Geç Gelme, Devamsızlık ve İlişik Kesme</vt:lpstr>
      <vt:lpstr>  Devam-devamsızlık ve ilişik kesme </vt:lpstr>
      <vt:lpstr>Devam-devamsızlık ve ilişik kesme</vt:lpstr>
      <vt:lpstr>Devam-devamsızlık ve ilişik kesme</vt:lpstr>
      <vt:lpstr>SINIF GEÇME</vt:lpstr>
      <vt:lpstr>Not Sistemi</vt:lpstr>
      <vt:lpstr>Takdir - Teşekkür</vt:lpstr>
      <vt:lpstr>Mezuniyet Puanı</vt:lpstr>
      <vt:lpstr>Ders yılı sonunda herhangi bir dersten başarılı sayılma</vt:lpstr>
      <vt:lpstr>Doğrudan Sınıf Geçme</vt:lpstr>
      <vt:lpstr>Sınıf Tekrarı ve Öğrenim Hakkı</vt:lpstr>
      <vt:lpstr>Disiplin cezaları</vt:lpstr>
      <vt:lpstr>Disiplin Cezaları</vt:lpstr>
      <vt:lpstr>Kınama cezasını gerektiren davranışlar ve fiiller şunlardır</vt:lpstr>
      <vt:lpstr>Kınama cezasını gerektiren davranışlar ve fiiller şunlardır</vt:lpstr>
      <vt:lpstr>Kınama cezasını gerektiren davranışlar ve fiiller şunlardır</vt:lpstr>
      <vt:lpstr> Okuldan kısa süreli uzaklaştırma cezasını gerektiren fiil ve davranışlar</vt:lpstr>
      <vt:lpstr>Okuldan kısa süreli uzaklaştırma cezası</vt:lpstr>
      <vt:lpstr>Okuldan kısa süreli uzaklaştırma cezası</vt:lpstr>
      <vt:lpstr>Okul değiştirme cezasını gerektiren fiil ve davranışlar</vt:lpstr>
      <vt:lpstr>Okul değiştirme cezası</vt:lpstr>
      <vt:lpstr>Okul değiştirme cezası</vt:lpstr>
      <vt:lpstr>Okul değiştirme cezası</vt:lpstr>
      <vt:lpstr>Örgün eğitim dışına çıkarma cezasını gerektiren davranışlar</vt:lpstr>
      <vt:lpstr>Örgün eğitim dışına çıkarma cezası</vt:lpstr>
      <vt:lpstr>Örgün eğitim dışına çıkarma cezası</vt:lpstr>
      <vt:lpstr>Örgün eğitim dışına çıkarma cezası</vt:lpstr>
      <vt:lpstr>Örgün eğitim dışına çıkarma cezası</vt:lpstr>
      <vt:lpstr>Örgün eğitim dışına çıkarma cezası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LENOVO1</dc:creator>
  <cp:lastModifiedBy>pc</cp:lastModifiedBy>
  <cp:revision>149</cp:revision>
  <dcterms:created xsi:type="dcterms:W3CDTF">2016-10-22T09:39:06Z</dcterms:created>
  <dcterms:modified xsi:type="dcterms:W3CDTF">2025-09-09T11:43:06Z</dcterms:modified>
</cp:coreProperties>
</file>